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5.xml" ContentType="application/vnd.openxmlformats-officedocument.presentationml.slide+xml"/>
  <Override PartName="/ppt/slides/slide15.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2.xml" ContentType="application/vnd.openxmlformats-officedocument.presentationml.notes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8"/>
  </p:notesMasterIdLst>
  <p:handoutMasterIdLst>
    <p:handoutMasterId r:id="rId19"/>
  </p:handoutMasterIdLst>
  <p:sldIdLst>
    <p:sldId id="291" r:id="rId2"/>
    <p:sldId id="501" r:id="rId3"/>
    <p:sldId id="502" r:id="rId4"/>
    <p:sldId id="500" r:id="rId5"/>
    <p:sldId id="413" r:id="rId6"/>
    <p:sldId id="494" r:id="rId7"/>
    <p:sldId id="495" r:id="rId8"/>
    <p:sldId id="496" r:id="rId9"/>
    <p:sldId id="497" r:id="rId10"/>
    <p:sldId id="498" r:id="rId11"/>
    <p:sldId id="499" r:id="rId12"/>
    <p:sldId id="489" r:id="rId13"/>
    <p:sldId id="490" r:id="rId14"/>
    <p:sldId id="491" r:id="rId15"/>
    <p:sldId id="492" r:id="rId16"/>
    <p:sldId id="493" r:id="rId17"/>
  </p:sldIdLst>
  <p:sldSz cx="9144000" cy="6858000" type="screen4x3"/>
  <p:notesSz cx="6781800" cy="9926638"/>
  <p:defaultTextStyle>
    <a:defPPr>
      <a:defRPr lang="de-AT"/>
    </a:defPPr>
    <a:lvl1pPr algn="l" rtl="0" fontAlgn="base">
      <a:spcBef>
        <a:spcPct val="0"/>
      </a:spcBef>
      <a:spcAft>
        <a:spcPct val="0"/>
      </a:spcAft>
      <a:defRPr b="1" kern="1200">
        <a:solidFill>
          <a:schemeClr val="bg1"/>
        </a:solidFill>
        <a:latin typeface="Arial" charset="0"/>
        <a:ea typeface="+mn-ea"/>
        <a:cs typeface="Arial" charset="0"/>
      </a:defRPr>
    </a:lvl1pPr>
    <a:lvl2pPr marL="457200" algn="l" rtl="0" fontAlgn="base">
      <a:spcBef>
        <a:spcPct val="0"/>
      </a:spcBef>
      <a:spcAft>
        <a:spcPct val="0"/>
      </a:spcAft>
      <a:defRPr b="1" kern="1200">
        <a:solidFill>
          <a:schemeClr val="bg1"/>
        </a:solidFill>
        <a:latin typeface="Arial" charset="0"/>
        <a:ea typeface="+mn-ea"/>
        <a:cs typeface="Arial" charset="0"/>
      </a:defRPr>
    </a:lvl2pPr>
    <a:lvl3pPr marL="914400" algn="l" rtl="0" fontAlgn="base">
      <a:spcBef>
        <a:spcPct val="0"/>
      </a:spcBef>
      <a:spcAft>
        <a:spcPct val="0"/>
      </a:spcAft>
      <a:defRPr b="1" kern="1200">
        <a:solidFill>
          <a:schemeClr val="bg1"/>
        </a:solidFill>
        <a:latin typeface="Arial" charset="0"/>
        <a:ea typeface="+mn-ea"/>
        <a:cs typeface="Arial" charset="0"/>
      </a:defRPr>
    </a:lvl3pPr>
    <a:lvl4pPr marL="1371600" algn="l" rtl="0" fontAlgn="base">
      <a:spcBef>
        <a:spcPct val="0"/>
      </a:spcBef>
      <a:spcAft>
        <a:spcPct val="0"/>
      </a:spcAft>
      <a:defRPr b="1" kern="1200">
        <a:solidFill>
          <a:schemeClr val="bg1"/>
        </a:solidFill>
        <a:latin typeface="Arial" charset="0"/>
        <a:ea typeface="+mn-ea"/>
        <a:cs typeface="Arial" charset="0"/>
      </a:defRPr>
    </a:lvl4pPr>
    <a:lvl5pPr marL="1828800" algn="l" rtl="0" fontAlgn="base">
      <a:spcBef>
        <a:spcPct val="0"/>
      </a:spcBef>
      <a:spcAft>
        <a:spcPct val="0"/>
      </a:spcAft>
      <a:defRPr b="1" kern="1200">
        <a:solidFill>
          <a:schemeClr val="bg1"/>
        </a:solidFill>
        <a:latin typeface="Arial" charset="0"/>
        <a:ea typeface="+mn-ea"/>
        <a:cs typeface="Arial" charset="0"/>
      </a:defRPr>
    </a:lvl5pPr>
    <a:lvl6pPr marL="2286000" algn="l" defTabSz="914400" rtl="0" eaLnBrk="1" latinLnBrk="0" hangingPunct="1">
      <a:defRPr b="1" kern="1200">
        <a:solidFill>
          <a:schemeClr val="bg1"/>
        </a:solidFill>
        <a:latin typeface="Arial" charset="0"/>
        <a:ea typeface="+mn-ea"/>
        <a:cs typeface="Arial" charset="0"/>
      </a:defRPr>
    </a:lvl6pPr>
    <a:lvl7pPr marL="2743200" algn="l" defTabSz="914400" rtl="0" eaLnBrk="1" latinLnBrk="0" hangingPunct="1">
      <a:defRPr b="1" kern="1200">
        <a:solidFill>
          <a:schemeClr val="bg1"/>
        </a:solidFill>
        <a:latin typeface="Arial" charset="0"/>
        <a:ea typeface="+mn-ea"/>
        <a:cs typeface="Arial" charset="0"/>
      </a:defRPr>
    </a:lvl7pPr>
    <a:lvl8pPr marL="3200400" algn="l" defTabSz="914400" rtl="0" eaLnBrk="1" latinLnBrk="0" hangingPunct="1">
      <a:defRPr b="1" kern="1200">
        <a:solidFill>
          <a:schemeClr val="bg1"/>
        </a:solidFill>
        <a:latin typeface="Arial" charset="0"/>
        <a:ea typeface="+mn-ea"/>
        <a:cs typeface="Arial" charset="0"/>
      </a:defRPr>
    </a:lvl8pPr>
    <a:lvl9pPr marL="3657600" algn="l" defTabSz="914400" rtl="0" eaLnBrk="1" latinLnBrk="0" hangingPunct="1">
      <a:defRPr b="1" kern="1200">
        <a:solidFill>
          <a:schemeClr val="bg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FF00"/>
    <a:srgbClr val="DDDDDD"/>
    <a:srgbClr val="CC3300"/>
    <a:srgbClr val="CCFFFF"/>
    <a:srgbClr val="66CCFF"/>
    <a:srgbClr val="3399FF"/>
    <a:srgbClr val="FFFFFF"/>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637" autoAdjust="0"/>
    <p:restoredTop sz="99884" autoAdjust="0"/>
  </p:normalViewPr>
  <p:slideViewPr>
    <p:cSldViewPr>
      <p:cViewPr>
        <p:scale>
          <a:sx n="100" d="100"/>
          <a:sy n="100" d="100"/>
        </p:scale>
        <p:origin x="264" y="510"/>
      </p:cViewPr>
      <p:guideLst>
        <p:guide orient="horz" pos="4319"/>
        <p:guide pos="22"/>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3" d="100"/>
        <a:sy n="63" d="100"/>
      </p:scale>
      <p:origin x="0" y="0"/>
    </p:cViewPr>
  </p:sorterViewPr>
  <p:notesViewPr>
    <p:cSldViewPr>
      <p:cViewPr varScale="1">
        <p:scale>
          <a:sx n="54" d="100"/>
          <a:sy n="54" d="100"/>
        </p:scale>
        <p:origin x="-2706" y="-108"/>
      </p:cViewPr>
      <p:guideLst>
        <p:guide orient="horz" pos="3127"/>
        <p:guide pos="2135"/>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 Id="rId27" Type="http://schemas.openxmlformats.org/officeDocument/2006/relationships/customXml" Target="../customXml/item4.xml"/></Relationships>
</file>

<file path=ppt/_rels/viewProps.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39519"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buClr>
                <a:schemeClr val="tx2"/>
              </a:buClr>
              <a:buSzPct val="100000"/>
              <a:buFont typeface="Times New Roman" pitchFamily="18" charset="0"/>
              <a:buNone/>
              <a:defRPr sz="1200" b="0">
                <a:cs typeface="+mn-cs"/>
              </a:defRPr>
            </a:lvl1pPr>
          </a:lstStyle>
          <a:p>
            <a:pPr>
              <a:defRPr/>
            </a:pPr>
            <a:endParaRPr lang="es-ES"/>
          </a:p>
        </p:txBody>
      </p:sp>
      <p:sp>
        <p:nvSpPr>
          <p:cNvPr id="12291" name="Rectangle 3"/>
          <p:cNvSpPr>
            <a:spLocks noGrp="1" noChangeArrowheads="1"/>
          </p:cNvSpPr>
          <p:nvPr>
            <p:ph type="dt" sz="quarter" idx="1"/>
          </p:nvPr>
        </p:nvSpPr>
        <p:spPr bwMode="auto">
          <a:xfrm>
            <a:off x="3842281" y="0"/>
            <a:ext cx="2939519"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buClr>
                <a:schemeClr val="tx2"/>
              </a:buClr>
              <a:buSzPct val="100000"/>
              <a:buFont typeface="Times New Roman" pitchFamily="18" charset="0"/>
              <a:buNone/>
              <a:defRPr sz="1200" b="0">
                <a:cs typeface="+mn-cs"/>
              </a:defRPr>
            </a:lvl1pPr>
          </a:lstStyle>
          <a:p>
            <a:pPr>
              <a:defRPr/>
            </a:pPr>
            <a:endParaRPr lang="es-ES"/>
          </a:p>
        </p:txBody>
      </p:sp>
      <p:sp>
        <p:nvSpPr>
          <p:cNvPr id="12292" name="Rectangle 4"/>
          <p:cNvSpPr>
            <a:spLocks noGrp="1" noChangeArrowheads="1"/>
          </p:cNvSpPr>
          <p:nvPr>
            <p:ph type="ftr" sz="quarter" idx="2"/>
          </p:nvPr>
        </p:nvSpPr>
        <p:spPr bwMode="auto">
          <a:xfrm>
            <a:off x="0" y="9429750"/>
            <a:ext cx="2939519"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buClr>
                <a:schemeClr val="tx2"/>
              </a:buClr>
              <a:buSzPct val="100000"/>
              <a:buFont typeface="Times New Roman" pitchFamily="18" charset="0"/>
              <a:buNone/>
              <a:defRPr sz="1200" b="0">
                <a:cs typeface="+mn-cs"/>
              </a:defRPr>
            </a:lvl1pPr>
          </a:lstStyle>
          <a:p>
            <a:pPr>
              <a:defRPr/>
            </a:pPr>
            <a:endParaRPr lang="es-ES"/>
          </a:p>
        </p:txBody>
      </p:sp>
      <p:sp>
        <p:nvSpPr>
          <p:cNvPr id="12293" name="Rectangle 5"/>
          <p:cNvSpPr>
            <a:spLocks noGrp="1" noChangeArrowheads="1"/>
          </p:cNvSpPr>
          <p:nvPr>
            <p:ph type="sldNum" sz="quarter" idx="3"/>
          </p:nvPr>
        </p:nvSpPr>
        <p:spPr bwMode="auto">
          <a:xfrm>
            <a:off x="3842281" y="9429750"/>
            <a:ext cx="2939519"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buClr>
                <a:schemeClr val="tx2"/>
              </a:buClr>
              <a:buSzPct val="100000"/>
              <a:buFont typeface="Times New Roman" pitchFamily="18" charset="0"/>
              <a:buNone/>
              <a:defRPr sz="1200" b="0">
                <a:cs typeface="+mn-cs"/>
              </a:defRPr>
            </a:lvl1pPr>
          </a:lstStyle>
          <a:p>
            <a:pPr>
              <a:defRPr/>
            </a:pPr>
            <a:fld id="{6190F402-5CBB-4CB6-99FF-353BB8DD5C2C}" type="slidenum">
              <a:rPr lang="de-AT"/>
              <a:pPr>
                <a:defRPr/>
              </a:pPr>
              <a:t>‹Nº›</a:t>
            </a:fld>
            <a:endParaRPr lang="de-AT"/>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39519"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defRPr sz="1200">
                <a:solidFill>
                  <a:srgbClr val="000000"/>
                </a:solidFill>
                <a:latin typeface="Times New Roman" pitchFamily="18" charset="0"/>
                <a:cs typeface="+mn-cs"/>
              </a:defRPr>
            </a:lvl1pPr>
          </a:lstStyle>
          <a:p>
            <a:pPr>
              <a:defRPr/>
            </a:pPr>
            <a:endParaRPr lang="es-ES"/>
          </a:p>
        </p:txBody>
      </p:sp>
      <p:sp>
        <p:nvSpPr>
          <p:cNvPr id="7171" name="Rectangle 3"/>
          <p:cNvSpPr>
            <a:spLocks noGrp="1" noChangeArrowheads="1"/>
          </p:cNvSpPr>
          <p:nvPr>
            <p:ph type="dt" idx="1"/>
          </p:nvPr>
        </p:nvSpPr>
        <p:spPr bwMode="auto">
          <a:xfrm>
            <a:off x="3842281" y="0"/>
            <a:ext cx="2939519" cy="496888"/>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defRPr sz="1200">
                <a:solidFill>
                  <a:srgbClr val="000000"/>
                </a:solidFill>
                <a:latin typeface="Times New Roman" pitchFamily="18" charset="0"/>
                <a:cs typeface="+mn-cs"/>
              </a:defRPr>
            </a:lvl1pPr>
          </a:lstStyle>
          <a:p>
            <a:pPr>
              <a:defRPr/>
            </a:pPr>
            <a:endParaRPr lang="es-ES"/>
          </a:p>
        </p:txBody>
      </p:sp>
      <p:sp>
        <p:nvSpPr>
          <p:cNvPr id="14340" name="Rectangle 4"/>
          <p:cNvSpPr>
            <a:spLocks noGrp="1" noRot="1" noChangeAspect="1" noChangeArrowheads="1" noTextEdit="1"/>
          </p:cNvSpPr>
          <p:nvPr>
            <p:ph type="sldImg" idx="2"/>
          </p:nvPr>
        </p:nvSpPr>
        <p:spPr bwMode="auto">
          <a:xfrm>
            <a:off x="911225" y="744538"/>
            <a:ext cx="4965700" cy="3724275"/>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04346" y="4714876"/>
            <a:ext cx="4973109" cy="4467225"/>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p>
            <a:pPr lvl="0"/>
            <a:r>
              <a:rPr lang="de-AT" noProof="0" smtClean="0"/>
              <a:t>Klicken Sie, um die Formate des Vorlagentextes zu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7174" name="Rectangle 6"/>
          <p:cNvSpPr>
            <a:spLocks noGrp="1" noChangeArrowheads="1"/>
          </p:cNvSpPr>
          <p:nvPr>
            <p:ph type="ftr" sz="quarter" idx="4"/>
          </p:nvPr>
        </p:nvSpPr>
        <p:spPr bwMode="auto">
          <a:xfrm>
            <a:off x="0" y="9429750"/>
            <a:ext cx="2939519"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defRPr sz="1200">
                <a:solidFill>
                  <a:srgbClr val="000000"/>
                </a:solidFill>
                <a:latin typeface="Times New Roman" pitchFamily="18" charset="0"/>
                <a:cs typeface="+mn-cs"/>
              </a:defRPr>
            </a:lvl1pPr>
          </a:lstStyle>
          <a:p>
            <a:pPr>
              <a:defRPr/>
            </a:pPr>
            <a:endParaRPr lang="es-ES"/>
          </a:p>
        </p:txBody>
      </p:sp>
      <p:sp>
        <p:nvSpPr>
          <p:cNvPr id="7175" name="Rectangle 7"/>
          <p:cNvSpPr>
            <a:spLocks noGrp="1" noChangeArrowheads="1"/>
          </p:cNvSpPr>
          <p:nvPr>
            <p:ph type="sldNum" sz="quarter" idx="5"/>
          </p:nvPr>
        </p:nvSpPr>
        <p:spPr bwMode="auto">
          <a:xfrm>
            <a:off x="3842281" y="9429750"/>
            <a:ext cx="2939519" cy="496888"/>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defRPr sz="1200">
                <a:solidFill>
                  <a:srgbClr val="000000"/>
                </a:solidFill>
                <a:latin typeface="Times New Roman" pitchFamily="18" charset="0"/>
                <a:cs typeface="+mn-cs"/>
              </a:defRPr>
            </a:lvl1pPr>
          </a:lstStyle>
          <a:p>
            <a:pPr>
              <a:defRPr/>
            </a:pPr>
            <a:fld id="{1DC9D0C3-2B01-4EE1-AFDB-7C0888F41993}" type="slidenum">
              <a:rPr lang="de-AT"/>
              <a:pPr>
                <a:defRPr/>
              </a:pPr>
              <a:t>‹Nº›</a:t>
            </a:fld>
            <a:endParaRPr lang="de-A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a:spLocks noGrp="1" noChangeArrowheads="1"/>
          </p:cNvSpPr>
          <p:nvPr>
            <p:ph type="sldNum" sz="quarter" idx="5"/>
          </p:nvPr>
        </p:nvSpPr>
        <p:spPr>
          <a:noFill/>
        </p:spPr>
        <p:txBody>
          <a:bodyPr/>
          <a:lstStyle/>
          <a:p>
            <a:fld id="{6CE6A7CC-FD7F-4420-ABEC-DD67CB62C02A}" type="slidenum">
              <a:rPr lang="de-AT" smtClean="0">
                <a:cs typeface="Arial" charset="0"/>
              </a:rPr>
              <a:pPr/>
              <a:t>1</a:t>
            </a:fld>
            <a:endParaRPr lang="de-AT" smtClean="0">
              <a:cs typeface="Arial" charset="0"/>
            </a:endParaRPr>
          </a:p>
        </p:txBody>
      </p:sp>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p:spPr>
        <p:txBody>
          <a:bodyPr/>
          <a:lstStyle/>
          <a:p>
            <a:pPr eaLnBrk="1" hangingPunct="1"/>
            <a:endParaRPr lang="en-GB"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842281" y="9429750"/>
            <a:ext cx="2939519" cy="496888"/>
          </a:xfrm>
          <a:prstGeom prst="rect">
            <a:avLst/>
          </a:prstGeom>
          <a:noFill/>
          <a:ln w="9525">
            <a:noFill/>
            <a:miter lim="800000"/>
            <a:headEnd/>
            <a:tailEnd/>
          </a:ln>
        </p:spPr>
        <p:txBody>
          <a:bodyPr lIns="91516" tIns="45759" rIns="91516" bIns="45759" anchor="b"/>
          <a:lstStyle/>
          <a:p>
            <a:pPr algn="r" defTabSz="915988" eaLnBrk="0" hangingPunct="0"/>
            <a:fld id="{48D12477-D8A9-43F4-9341-D0BDD83A517D}" type="slidenum">
              <a:rPr lang="de-AT" sz="1200">
                <a:solidFill>
                  <a:srgbClr val="000000"/>
                </a:solidFill>
                <a:latin typeface="Times New Roman" pitchFamily="18" charset="0"/>
              </a:rPr>
              <a:pPr algn="r" defTabSz="915988" eaLnBrk="0" hangingPunct="0"/>
              <a:t>5</a:t>
            </a:fld>
            <a:endParaRPr lang="de-AT" sz="1200">
              <a:solidFill>
                <a:srgbClr val="000000"/>
              </a:solidFill>
              <a:latin typeface="Times New Roman" pitchFamily="18" charset="0"/>
            </a:endParaRPr>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a:noFill/>
          <a:ln/>
        </p:spPr>
        <p:txBody>
          <a:bodyPr/>
          <a:lstStyle/>
          <a:p>
            <a:pPr eaLnBrk="1" hangingPunct="1"/>
            <a:endParaRPr lang="en-GB"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7.pn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 name="Group 5"/>
          <p:cNvGrpSpPr>
            <a:grpSpLocks/>
          </p:cNvGrpSpPr>
          <p:nvPr userDrawn="1"/>
        </p:nvGrpSpPr>
        <p:grpSpPr bwMode="auto">
          <a:xfrm>
            <a:off x="539750" y="981075"/>
            <a:ext cx="7885113" cy="735013"/>
            <a:chOff x="340" y="1100"/>
            <a:chExt cx="4967" cy="463"/>
          </a:xfrm>
        </p:grpSpPr>
        <p:pic>
          <p:nvPicPr>
            <p:cNvPr id="5" name="Picture 6" descr="REN"/>
            <p:cNvPicPr>
              <a:picLocks noChangeAspect="1" noChangeArrowheads="1"/>
            </p:cNvPicPr>
            <p:nvPr/>
          </p:nvPicPr>
          <p:blipFill>
            <a:blip r:embed="rId2"/>
            <a:srcRect/>
            <a:stretch>
              <a:fillRect/>
            </a:stretch>
          </p:blipFill>
          <p:spPr bwMode="auto">
            <a:xfrm>
              <a:off x="3078" y="1209"/>
              <a:ext cx="720" cy="246"/>
            </a:xfrm>
            <a:prstGeom prst="rect">
              <a:avLst/>
            </a:prstGeom>
            <a:noFill/>
            <a:ln w="9525">
              <a:noFill/>
              <a:miter lim="800000"/>
              <a:headEnd/>
              <a:tailEnd/>
            </a:ln>
          </p:spPr>
        </p:pic>
        <p:pic>
          <p:nvPicPr>
            <p:cNvPr id="6" name="Picture 22" descr="CABI8VBP"/>
            <p:cNvPicPr>
              <a:picLocks noChangeAspect="1" noChangeArrowheads="1"/>
            </p:cNvPicPr>
            <p:nvPr/>
          </p:nvPicPr>
          <p:blipFill>
            <a:blip r:embed="rId3"/>
            <a:srcRect/>
            <a:stretch>
              <a:fillRect/>
            </a:stretch>
          </p:blipFill>
          <p:spPr bwMode="auto">
            <a:xfrm>
              <a:off x="340" y="1100"/>
              <a:ext cx="594" cy="463"/>
            </a:xfrm>
            <a:prstGeom prst="rect">
              <a:avLst/>
            </a:prstGeom>
            <a:noFill/>
            <a:ln w="9525">
              <a:noFill/>
              <a:miter lim="800000"/>
              <a:headEnd/>
              <a:tailEnd/>
            </a:ln>
          </p:spPr>
        </p:pic>
        <p:pic>
          <p:nvPicPr>
            <p:cNvPr id="7" name="Picture 23" descr="courbe_et_logo_2_-_format_horizontal_copie"/>
            <p:cNvPicPr>
              <a:picLocks noChangeAspect="1" noChangeArrowheads="1"/>
            </p:cNvPicPr>
            <p:nvPr/>
          </p:nvPicPr>
          <p:blipFill>
            <a:blip r:embed="rId4"/>
            <a:srcRect/>
            <a:stretch>
              <a:fillRect/>
            </a:stretch>
          </p:blipFill>
          <p:spPr bwMode="auto">
            <a:xfrm>
              <a:off x="3923" y="1215"/>
              <a:ext cx="1384" cy="233"/>
            </a:xfrm>
            <a:prstGeom prst="rect">
              <a:avLst/>
            </a:prstGeom>
            <a:noFill/>
            <a:ln w="9525">
              <a:noFill/>
              <a:miter lim="800000"/>
              <a:headEnd/>
              <a:tailEnd/>
            </a:ln>
          </p:spPr>
        </p:pic>
        <p:pic>
          <p:nvPicPr>
            <p:cNvPr id="8" name="Picture 25" descr="logo_grtgaz"/>
            <p:cNvPicPr>
              <a:picLocks noChangeAspect="1" noChangeArrowheads="1"/>
            </p:cNvPicPr>
            <p:nvPr/>
          </p:nvPicPr>
          <p:blipFill>
            <a:blip r:embed="rId5"/>
            <a:srcRect/>
            <a:stretch>
              <a:fillRect/>
            </a:stretch>
          </p:blipFill>
          <p:spPr bwMode="auto">
            <a:xfrm>
              <a:off x="1059" y="1183"/>
              <a:ext cx="680" cy="298"/>
            </a:xfrm>
            <a:prstGeom prst="rect">
              <a:avLst/>
            </a:prstGeom>
            <a:noFill/>
            <a:ln w="9525">
              <a:noFill/>
              <a:miter lim="800000"/>
              <a:headEnd/>
              <a:tailEnd/>
            </a:ln>
          </p:spPr>
        </p:pic>
        <p:pic>
          <p:nvPicPr>
            <p:cNvPr id="9" name="Picture 10" descr="Logo Naturgas Energía"/>
            <p:cNvPicPr>
              <a:picLocks noChangeAspect="1" noChangeArrowheads="1"/>
            </p:cNvPicPr>
            <p:nvPr/>
          </p:nvPicPr>
          <p:blipFill>
            <a:blip r:embed="rId6"/>
            <a:srcRect/>
            <a:stretch>
              <a:fillRect/>
            </a:stretch>
          </p:blipFill>
          <p:spPr bwMode="auto">
            <a:xfrm>
              <a:off x="1864" y="1214"/>
              <a:ext cx="1089" cy="236"/>
            </a:xfrm>
            <a:prstGeom prst="rect">
              <a:avLst/>
            </a:prstGeom>
            <a:noFill/>
            <a:ln w="9525">
              <a:noFill/>
              <a:miter lim="800000"/>
              <a:headEnd/>
              <a:tailEnd/>
            </a:ln>
          </p:spPr>
        </p:pic>
      </p:grpSp>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0063" y="519113"/>
            <a:ext cx="2082800" cy="5468937"/>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600075" y="519113"/>
            <a:ext cx="6097588" cy="5468937"/>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ido">
    <p:spTree>
      <p:nvGrpSpPr>
        <p:cNvPr id="1" name=""/>
        <p:cNvGrpSpPr/>
        <p:nvPr/>
      </p:nvGrpSpPr>
      <p:grpSpPr>
        <a:xfrm>
          <a:off x="0" y="0"/>
          <a:ext cx="0" cy="0"/>
          <a:chOff x="0" y="0"/>
          <a:chExt cx="0" cy="0"/>
        </a:xfrm>
      </p:grpSpPr>
      <p:sp>
        <p:nvSpPr>
          <p:cNvPr id="2" name="Marcador de contenido 1"/>
          <p:cNvSpPr>
            <a:spLocks noGrp="1"/>
          </p:cNvSpPr>
          <p:nvPr>
            <p:ph/>
          </p:nvPr>
        </p:nvSpPr>
        <p:spPr>
          <a:xfrm>
            <a:off x="600075" y="239713"/>
            <a:ext cx="8332788" cy="5748337"/>
          </a:xfrm>
        </p:spPr>
        <p:txBody>
          <a:bodyPr/>
          <a:lstStyle/>
          <a:p>
            <a:pPr lvl="0"/>
            <a:r>
              <a:rPr lang="en-US"/>
              <a:t>Haga clic para modificar el estilo de texto del patrón</a:t>
            </a:r>
          </a:p>
          <a:p>
            <a:pPr lvl="1"/>
            <a:r>
              <a:rPr lang="en-US"/>
              <a:t>Segundo nivel</a:t>
            </a:r>
          </a:p>
          <a:p>
            <a:pPr lvl="2"/>
            <a:r>
              <a:rPr lang="en-US"/>
              <a:t>Tercer nivel</a:t>
            </a:r>
          </a:p>
          <a:p>
            <a:pPr lvl="3"/>
            <a:r>
              <a:rPr lang="en-US"/>
              <a:t>Cuarto nivel</a:t>
            </a:r>
          </a:p>
          <a:p>
            <a:pPr lvl="4"/>
            <a:r>
              <a:rPr lang="en-US"/>
              <a:t>Quinto nivel</a:t>
            </a:r>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642910" y="571480"/>
            <a:ext cx="8332788" cy="365125"/>
          </a:xfrm>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600075" y="1219200"/>
            <a:ext cx="4089400"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841875" y="1219200"/>
            <a:ext cx="4090988" cy="47688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18" Type="http://schemas.openxmlformats.org/officeDocument/2006/relationships/image" Target="../media/image5.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00075" y="836613"/>
            <a:ext cx="8332788" cy="5151437"/>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3077" name="Line 5"/>
          <p:cNvSpPr>
            <a:spLocks noChangeShapeType="1"/>
          </p:cNvSpPr>
          <p:nvPr/>
        </p:nvSpPr>
        <p:spPr bwMode="auto">
          <a:xfrm flipV="1">
            <a:off x="323850" y="6165850"/>
            <a:ext cx="8591550" cy="0"/>
          </a:xfrm>
          <a:prstGeom prst="line">
            <a:avLst/>
          </a:prstGeom>
          <a:noFill/>
          <a:ln w="19050">
            <a:solidFill>
              <a:schemeClr val="bg1"/>
            </a:solidFill>
            <a:round/>
            <a:headEnd type="none" w="sm" len="sm"/>
            <a:tailEnd type="none" w="sm" len="sm"/>
          </a:ln>
          <a:effectLst/>
        </p:spPr>
        <p:txBody>
          <a:bodyPr wrap="none" anchor="ctr"/>
          <a:lstStyle/>
          <a:p>
            <a:pPr eaLnBrk="0" hangingPunct="0">
              <a:buClr>
                <a:schemeClr val="tx2"/>
              </a:buClr>
              <a:buSzPct val="100000"/>
              <a:buFont typeface="Times New Roman" charset="0"/>
              <a:buNone/>
              <a:defRPr/>
            </a:pPr>
            <a:endParaRPr lang="es-ES" sz="2400">
              <a:cs typeface="+mn-cs"/>
            </a:endParaRPr>
          </a:p>
        </p:txBody>
      </p:sp>
      <p:sp>
        <p:nvSpPr>
          <p:cNvPr id="3079" name="Rectangle 7"/>
          <p:cNvSpPr>
            <a:spLocks noChangeArrowheads="1"/>
          </p:cNvSpPr>
          <p:nvPr/>
        </p:nvSpPr>
        <p:spPr bwMode="auto">
          <a:xfrm>
            <a:off x="8604250" y="6359525"/>
            <a:ext cx="444500" cy="284163"/>
          </a:xfrm>
          <a:prstGeom prst="rect">
            <a:avLst/>
          </a:prstGeom>
          <a:noFill/>
          <a:ln w="9525">
            <a:noFill/>
            <a:miter lim="800000"/>
            <a:headEnd/>
            <a:tailEnd/>
          </a:ln>
          <a:effectLst/>
        </p:spPr>
        <p:txBody>
          <a:bodyPr wrap="none" lIns="0" tIns="0" rIns="0" bIns="0" anchor="ctr"/>
          <a:lstStyle/>
          <a:p>
            <a:pPr algn="ctr" eaLnBrk="0" hangingPunct="0">
              <a:defRPr/>
            </a:pPr>
            <a:fld id="{9024AC7D-43DE-4091-BE7E-718580D9377B}" type="slidenum">
              <a:rPr lang="de-AT" sz="1100" b="0">
                <a:cs typeface="+mn-cs"/>
              </a:rPr>
              <a:pPr algn="ctr" eaLnBrk="0" hangingPunct="0">
                <a:defRPr/>
              </a:pPr>
              <a:t>‹Nº›</a:t>
            </a:fld>
            <a:r>
              <a:rPr lang="de-AT" sz="1100" b="0">
                <a:latin typeface="Times New Roman" charset="0"/>
                <a:cs typeface="+mn-cs"/>
              </a:rPr>
              <a:t> </a:t>
            </a:r>
          </a:p>
        </p:txBody>
      </p:sp>
      <p:sp>
        <p:nvSpPr>
          <p:cNvPr id="1029" name="Rectangle 2"/>
          <p:cNvSpPr>
            <a:spLocks noGrp="1" noChangeArrowheads="1"/>
          </p:cNvSpPr>
          <p:nvPr>
            <p:ph type="title"/>
          </p:nvPr>
        </p:nvSpPr>
        <p:spPr bwMode="auto">
          <a:xfrm>
            <a:off x="600075" y="239713"/>
            <a:ext cx="8332788" cy="365125"/>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p>
            <a:pPr lvl="0"/>
            <a:r>
              <a:rPr lang="en-GB" smtClean="0"/>
              <a:t>Title text</a:t>
            </a:r>
          </a:p>
        </p:txBody>
      </p:sp>
      <p:sp>
        <p:nvSpPr>
          <p:cNvPr id="3076" name="Line 4"/>
          <p:cNvSpPr>
            <a:spLocks noChangeShapeType="1"/>
          </p:cNvSpPr>
          <p:nvPr userDrawn="1"/>
        </p:nvSpPr>
        <p:spPr bwMode="auto">
          <a:xfrm>
            <a:off x="600075" y="692150"/>
            <a:ext cx="8315325" cy="0"/>
          </a:xfrm>
          <a:prstGeom prst="line">
            <a:avLst/>
          </a:prstGeom>
          <a:noFill/>
          <a:ln w="19050">
            <a:solidFill>
              <a:schemeClr val="bg1"/>
            </a:solidFill>
            <a:round/>
            <a:headEnd type="none" w="sm" len="sm"/>
            <a:tailEnd type="none" w="sm" len="sm"/>
          </a:ln>
          <a:effectLst/>
        </p:spPr>
        <p:txBody>
          <a:bodyPr wrap="none" anchor="ctr"/>
          <a:lstStyle/>
          <a:p>
            <a:pPr eaLnBrk="0" hangingPunct="0">
              <a:buClr>
                <a:schemeClr val="tx2"/>
              </a:buClr>
              <a:buSzPct val="100000"/>
              <a:buFont typeface="Times New Roman" charset="0"/>
              <a:buNone/>
              <a:defRPr/>
            </a:pPr>
            <a:endParaRPr lang="es-ES" sz="2400">
              <a:cs typeface="+mn-cs"/>
            </a:endParaRPr>
          </a:p>
        </p:txBody>
      </p:sp>
      <p:pic>
        <p:nvPicPr>
          <p:cNvPr id="1031" name="Picture 11" descr="REN"/>
          <p:cNvPicPr>
            <a:picLocks noChangeAspect="1" noChangeArrowheads="1"/>
          </p:cNvPicPr>
          <p:nvPr userDrawn="1"/>
        </p:nvPicPr>
        <p:blipFill>
          <a:blip r:embed="rId14"/>
          <a:srcRect/>
          <a:stretch>
            <a:fillRect/>
          </a:stretch>
        </p:blipFill>
        <p:spPr bwMode="auto">
          <a:xfrm>
            <a:off x="4802188" y="6318250"/>
            <a:ext cx="954087" cy="325438"/>
          </a:xfrm>
          <a:prstGeom prst="rect">
            <a:avLst/>
          </a:prstGeom>
          <a:noFill/>
          <a:ln w="9525">
            <a:noFill/>
            <a:miter lim="800000"/>
            <a:headEnd/>
            <a:tailEnd/>
          </a:ln>
        </p:spPr>
      </p:pic>
      <p:pic>
        <p:nvPicPr>
          <p:cNvPr id="1032" name="Picture 22" descr="CABI8VBP"/>
          <p:cNvPicPr>
            <a:picLocks noChangeAspect="1" noChangeArrowheads="1"/>
          </p:cNvPicPr>
          <p:nvPr userDrawn="1"/>
        </p:nvPicPr>
        <p:blipFill>
          <a:blip r:embed="rId15"/>
          <a:srcRect/>
          <a:stretch>
            <a:fillRect/>
          </a:stretch>
        </p:blipFill>
        <p:spPr bwMode="auto">
          <a:xfrm>
            <a:off x="323850" y="6197600"/>
            <a:ext cx="727075" cy="566738"/>
          </a:xfrm>
          <a:prstGeom prst="rect">
            <a:avLst/>
          </a:prstGeom>
          <a:noFill/>
          <a:ln w="9525">
            <a:noFill/>
            <a:miter lim="800000"/>
            <a:headEnd/>
            <a:tailEnd/>
          </a:ln>
        </p:spPr>
      </p:pic>
      <p:pic>
        <p:nvPicPr>
          <p:cNvPr id="1033" name="Picture 23" descr="courbe_et_logo_2_-_format_horizontal_copie"/>
          <p:cNvPicPr>
            <a:picLocks noChangeAspect="1" noChangeArrowheads="1"/>
          </p:cNvPicPr>
          <p:nvPr userDrawn="1"/>
        </p:nvPicPr>
        <p:blipFill>
          <a:blip r:embed="rId16"/>
          <a:srcRect/>
          <a:stretch>
            <a:fillRect/>
          </a:stretch>
        </p:blipFill>
        <p:spPr bwMode="auto">
          <a:xfrm>
            <a:off x="6227763" y="6332538"/>
            <a:ext cx="1765300" cy="296862"/>
          </a:xfrm>
          <a:prstGeom prst="rect">
            <a:avLst/>
          </a:prstGeom>
          <a:noFill/>
          <a:ln w="9525">
            <a:noFill/>
            <a:miter lim="800000"/>
            <a:headEnd/>
            <a:tailEnd/>
          </a:ln>
        </p:spPr>
      </p:pic>
      <p:pic>
        <p:nvPicPr>
          <p:cNvPr id="1034" name="Picture 25" descr="logo_grtgaz"/>
          <p:cNvPicPr>
            <a:picLocks noChangeAspect="1" noChangeArrowheads="1"/>
          </p:cNvPicPr>
          <p:nvPr userDrawn="1"/>
        </p:nvPicPr>
        <p:blipFill>
          <a:blip r:embed="rId17"/>
          <a:srcRect/>
          <a:stretch>
            <a:fillRect/>
          </a:stretch>
        </p:blipFill>
        <p:spPr bwMode="auto">
          <a:xfrm>
            <a:off x="1522413" y="6294438"/>
            <a:ext cx="852487" cy="374650"/>
          </a:xfrm>
          <a:prstGeom prst="rect">
            <a:avLst/>
          </a:prstGeom>
          <a:noFill/>
          <a:ln w="9525">
            <a:noFill/>
            <a:miter lim="800000"/>
            <a:headEnd/>
            <a:tailEnd/>
          </a:ln>
        </p:spPr>
      </p:pic>
      <p:pic>
        <p:nvPicPr>
          <p:cNvPr id="1035" name="Picture 15" descr="Logo Naturgas Energía"/>
          <p:cNvPicPr>
            <a:picLocks noChangeAspect="1" noChangeArrowheads="1"/>
          </p:cNvPicPr>
          <p:nvPr userDrawn="1"/>
        </p:nvPicPr>
        <p:blipFill>
          <a:blip r:embed="rId18"/>
          <a:srcRect/>
          <a:stretch>
            <a:fillRect/>
          </a:stretch>
        </p:blipFill>
        <p:spPr bwMode="auto">
          <a:xfrm>
            <a:off x="2846388" y="6319838"/>
            <a:ext cx="1484312" cy="322262"/>
          </a:xfrm>
          <a:prstGeom prst="rect">
            <a:avLst/>
          </a:prstGeom>
          <a:noFill/>
          <a:ln w="9525">
            <a:noFill/>
            <a:miter lim="800000"/>
            <a:headEnd/>
            <a:tailEnd/>
          </a:ln>
        </p:spPr>
      </p:pic>
    </p:spTree>
  </p:cSld>
  <p:clrMap bg1="dk2" tx1="lt1" bg2="dk1" tx2="lt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transition/>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buChar char="•"/>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6"/>
          <p:cNvSpPr>
            <a:spLocks noChangeArrowheads="1"/>
          </p:cNvSpPr>
          <p:nvPr/>
        </p:nvSpPr>
        <p:spPr bwMode="auto">
          <a:xfrm>
            <a:off x="971550" y="2828925"/>
            <a:ext cx="7200900" cy="1147763"/>
          </a:xfrm>
          <a:prstGeom prst="rect">
            <a:avLst/>
          </a:prstGeom>
          <a:noFill/>
          <a:ln w="9525">
            <a:noFill/>
            <a:miter lim="800000"/>
            <a:headEnd/>
            <a:tailEnd/>
          </a:ln>
        </p:spPr>
        <p:txBody>
          <a:bodyPr anchor="ctr"/>
          <a:lstStyle/>
          <a:p>
            <a:pPr algn="ctr" defTabSz="571500" eaLnBrk="0" hangingPunct="0">
              <a:lnSpc>
                <a:spcPct val="120000"/>
              </a:lnSpc>
            </a:pPr>
            <a:r>
              <a:rPr lang="en-GB" sz="3000"/>
              <a:t>CMP PROPOSAL FOR HARMONISATION</a:t>
            </a:r>
          </a:p>
          <a:p>
            <a:pPr algn="ctr" defTabSz="571500" eaLnBrk="0" hangingPunct="0">
              <a:lnSpc>
                <a:spcPct val="120000"/>
              </a:lnSpc>
            </a:pPr>
            <a:r>
              <a:rPr lang="en-GB" sz="3000">
                <a:solidFill>
                  <a:schemeClr val="tx2"/>
                </a:solidFill>
              </a:rPr>
              <a:t>17</a:t>
            </a:r>
            <a:r>
              <a:rPr lang="en-GB" sz="3000" baseline="40000">
                <a:solidFill>
                  <a:schemeClr val="tx2"/>
                </a:solidFill>
              </a:rPr>
              <a:t>th</a:t>
            </a:r>
            <a:r>
              <a:rPr lang="en-GB" sz="3000">
                <a:solidFill>
                  <a:schemeClr val="tx2"/>
                </a:solidFill>
              </a:rPr>
              <a:t> IG meeting </a:t>
            </a:r>
          </a:p>
        </p:txBody>
      </p:sp>
      <p:sp>
        <p:nvSpPr>
          <p:cNvPr id="16386" name="Line 18"/>
          <p:cNvSpPr>
            <a:spLocks noChangeShapeType="1"/>
          </p:cNvSpPr>
          <p:nvPr/>
        </p:nvSpPr>
        <p:spPr bwMode="auto">
          <a:xfrm>
            <a:off x="1116013" y="2492375"/>
            <a:ext cx="6985000" cy="0"/>
          </a:xfrm>
          <a:prstGeom prst="line">
            <a:avLst/>
          </a:prstGeom>
          <a:noFill/>
          <a:ln w="19050">
            <a:solidFill>
              <a:schemeClr val="bg1"/>
            </a:solidFill>
            <a:round/>
            <a:headEnd/>
            <a:tailEnd/>
          </a:ln>
        </p:spPr>
        <p:txBody>
          <a:bodyPr lIns="0" tIns="0" rIns="0" bIns="0"/>
          <a:lstStyle/>
          <a:p>
            <a:endParaRPr lang="es-ES"/>
          </a:p>
        </p:txBody>
      </p:sp>
      <p:sp>
        <p:nvSpPr>
          <p:cNvPr id="16387" name="Line 20"/>
          <p:cNvSpPr>
            <a:spLocks noChangeShapeType="1"/>
          </p:cNvSpPr>
          <p:nvPr/>
        </p:nvSpPr>
        <p:spPr bwMode="auto">
          <a:xfrm>
            <a:off x="1116013" y="4365625"/>
            <a:ext cx="6985000" cy="0"/>
          </a:xfrm>
          <a:prstGeom prst="line">
            <a:avLst/>
          </a:prstGeom>
          <a:noFill/>
          <a:ln w="19050">
            <a:solidFill>
              <a:schemeClr val="bg1"/>
            </a:solidFill>
            <a:round/>
            <a:headEnd/>
            <a:tailEnd/>
          </a:ln>
        </p:spPr>
        <p:txBody>
          <a:bodyPr lIns="0" tIns="0" rIns="0" bIns="0"/>
          <a:lstStyle/>
          <a:p>
            <a:endParaRPr lang="es-ES"/>
          </a:p>
        </p:txBody>
      </p:sp>
      <p:sp>
        <p:nvSpPr>
          <p:cNvPr id="16388" name="Rectangle 5"/>
          <p:cNvSpPr>
            <a:spLocks noChangeArrowheads="1"/>
          </p:cNvSpPr>
          <p:nvPr/>
        </p:nvSpPr>
        <p:spPr bwMode="auto">
          <a:xfrm>
            <a:off x="838200" y="5734050"/>
            <a:ext cx="7405688" cy="733425"/>
          </a:xfrm>
          <a:prstGeom prst="rect">
            <a:avLst/>
          </a:prstGeom>
          <a:noFill/>
          <a:ln w="9525">
            <a:noFill/>
            <a:miter lim="800000"/>
            <a:headEnd/>
            <a:tailEnd/>
          </a:ln>
        </p:spPr>
        <p:txBody>
          <a:bodyPr lIns="0" tIns="0" rIns="0" bIns="0"/>
          <a:lstStyle/>
          <a:p>
            <a:pPr algn="ctr" defTabSz="571500" eaLnBrk="0" hangingPunct="0">
              <a:lnSpc>
                <a:spcPct val="90000"/>
              </a:lnSpc>
              <a:spcBef>
                <a:spcPct val="50000"/>
              </a:spcBef>
              <a:buClr>
                <a:schemeClr val="tx2"/>
              </a:buClr>
              <a:buSzPct val="120000"/>
              <a:buFont typeface="Arial" charset="0"/>
              <a:buNone/>
            </a:pPr>
            <a:r>
              <a:rPr lang="en-GB" sz="2000"/>
              <a:t>Madrid</a:t>
            </a:r>
          </a:p>
          <a:p>
            <a:pPr algn="ctr" defTabSz="571500" eaLnBrk="0" hangingPunct="0">
              <a:lnSpc>
                <a:spcPct val="90000"/>
              </a:lnSpc>
              <a:spcBef>
                <a:spcPct val="50000"/>
              </a:spcBef>
              <a:buClr>
                <a:schemeClr val="tx2"/>
              </a:buClr>
              <a:buSzPct val="120000"/>
              <a:buFont typeface="Arial" charset="0"/>
              <a:buNone/>
            </a:pPr>
            <a:r>
              <a:rPr lang="en-GB" sz="2000"/>
              <a:t>2</a:t>
            </a:r>
            <a:r>
              <a:rPr lang="en-GB" sz="2000" baseline="30000"/>
              <a:t>nd</a:t>
            </a:r>
            <a:r>
              <a:rPr lang="en-GB" sz="2000"/>
              <a:t> November 2011</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Freeform 3"/>
          <p:cNvSpPr>
            <a:spLocks/>
          </p:cNvSpPr>
          <p:nvPr/>
        </p:nvSpPr>
        <p:spPr bwMode="auto">
          <a:xfrm>
            <a:off x="60325" y="2533650"/>
            <a:ext cx="9083675" cy="360363"/>
          </a:xfrm>
          <a:custGeom>
            <a:avLst/>
            <a:gdLst>
              <a:gd name="T0" fmla="*/ 2147483647 w 3638"/>
              <a:gd name="T1" fmla="*/ 0 h 227"/>
              <a:gd name="T2" fmla="*/ 2147483647 w 3638"/>
              <a:gd name="T3" fmla="*/ 2147483647 h 227"/>
              <a:gd name="T4" fmla="*/ 0 w 3638"/>
              <a:gd name="T5" fmla="*/ 2147483647 h 227"/>
              <a:gd name="T6" fmla="*/ 0 w 3638"/>
              <a:gd name="T7" fmla="*/ 2147483647 h 227"/>
              <a:gd name="T8" fmla="*/ 2147483647 w 3638"/>
              <a:gd name="T9" fmla="*/ 2147483647 h 227"/>
              <a:gd name="T10" fmla="*/ 2147483647 w 3638"/>
              <a:gd name="T11" fmla="*/ 2147483647 h 227"/>
              <a:gd name="T12" fmla="*/ 2147483647 w 3638"/>
              <a:gd name="T13" fmla="*/ 2147483647 h 227"/>
              <a:gd name="T14" fmla="*/ 2147483647 w 3638"/>
              <a:gd name="T15" fmla="*/ 0 h 227"/>
              <a:gd name="T16" fmla="*/ 0 60000 65536"/>
              <a:gd name="T17" fmla="*/ 0 60000 65536"/>
              <a:gd name="T18" fmla="*/ 0 60000 65536"/>
              <a:gd name="T19" fmla="*/ 0 60000 65536"/>
              <a:gd name="T20" fmla="*/ 0 60000 65536"/>
              <a:gd name="T21" fmla="*/ 0 60000 65536"/>
              <a:gd name="T22" fmla="*/ 0 60000 65536"/>
              <a:gd name="T23" fmla="*/ 0 60000 65536"/>
              <a:gd name="T24" fmla="*/ 0 w 3638"/>
              <a:gd name="T25" fmla="*/ 0 h 227"/>
              <a:gd name="T26" fmla="*/ 3638 w 3638"/>
              <a:gd name="T27" fmla="*/ 227 h 227"/>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3638" h="227">
                <a:moveTo>
                  <a:pt x="3513" y="0"/>
                </a:moveTo>
                <a:lnTo>
                  <a:pt x="3513" y="72"/>
                </a:lnTo>
                <a:lnTo>
                  <a:pt x="0" y="72"/>
                </a:lnTo>
                <a:lnTo>
                  <a:pt x="0" y="154"/>
                </a:lnTo>
                <a:lnTo>
                  <a:pt x="3513" y="154"/>
                </a:lnTo>
                <a:lnTo>
                  <a:pt x="3513" y="227"/>
                </a:lnTo>
                <a:lnTo>
                  <a:pt x="3638" y="113"/>
                </a:lnTo>
                <a:lnTo>
                  <a:pt x="3513" y="0"/>
                </a:lnTo>
                <a:close/>
              </a:path>
            </a:pathLst>
          </a:custGeom>
          <a:solidFill>
            <a:schemeClr val="bg1"/>
          </a:solidFill>
          <a:ln w="9525">
            <a:noFill/>
            <a:round/>
            <a:headEnd/>
            <a:tailEnd/>
          </a:ln>
        </p:spPr>
        <p:txBody>
          <a:bodyPr/>
          <a:lstStyle/>
          <a:p>
            <a:pPr algn="ctr"/>
            <a:endParaRPr lang="fr-FR"/>
          </a:p>
        </p:txBody>
      </p:sp>
      <p:sp>
        <p:nvSpPr>
          <p:cNvPr id="27650" name="Line 4"/>
          <p:cNvSpPr>
            <a:spLocks noChangeShapeType="1"/>
          </p:cNvSpPr>
          <p:nvPr/>
        </p:nvSpPr>
        <p:spPr bwMode="auto">
          <a:xfrm>
            <a:off x="60325" y="2481263"/>
            <a:ext cx="0" cy="412750"/>
          </a:xfrm>
          <a:prstGeom prst="line">
            <a:avLst/>
          </a:prstGeom>
          <a:noFill/>
          <a:ln w="19050">
            <a:solidFill>
              <a:schemeClr val="accent1"/>
            </a:solidFill>
            <a:round/>
            <a:headEnd/>
            <a:tailEnd/>
          </a:ln>
        </p:spPr>
        <p:txBody>
          <a:bodyPr/>
          <a:lstStyle/>
          <a:p>
            <a:endParaRPr lang="es-ES"/>
          </a:p>
        </p:txBody>
      </p:sp>
      <p:sp>
        <p:nvSpPr>
          <p:cNvPr id="27651" name="Line 5"/>
          <p:cNvSpPr>
            <a:spLocks noChangeShapeType="1"/>
          </p:cNvSpPr>
          <p:nvPr/>
        </p:nvSpPr>
        <p:spPr bwMode="auto">
          <a:xfrm>
            <a:off x="1116013" y="2511425"/>
            <a:ext cx="0" cy="412750"/>
          </a:xfrm>
          <a:prstGeom prst="line">
            <a:avLst/>
          </a:prstGeom>
          <a:noFill/>
          <a:ln w="19050">
            <a:solidFill>
              <a:schemeClr val="accent1"/>
            </a:solidFill>
            <a:round/>
            <a:headEnd/>
            <a:tailEnd/>
          </a:ln>
        </p:spPr>
        <p:txBody>
          <a:bodyPr/>
          <a:lstStyle/>
          <a:p>
            <a:endParaRPr lang="es-ES"/>
          </a:p>
        </p:txBody>
      </p:sp>
      <p:sp>
        <p:nvSpPr>
          <p:cNvPr id="27652" name="Line 6"/>
          <p:cNvSpPr>
            <a:spLocks noChangeShapeType="1"/>
          </p:cNvSpPr>
          <p:nvPr/>
        </p:nvSpPr>
        <p:spPr bwMode="auto">
          <a:xfrm>
            <a:off x="2989263" y="2532063"/>
            <a:ext cx="0" cy="412750"/>
          </a:xfrm>
          <a:prstGeom prst="line">
            <a:avLst/>
          </a:prstGeom>
          <a:noFill/>
          <a:ln w="19050">
            <a:solidFill>
              <a:schemeClr val="accent1"/>
            </a:solidFill>
            <a:round/>
            <a:headEnd/>
            <a:tailEnd/>
          </a:ln>
        </p:spPr>
        <p:txBody>
          <a:bodyPr/>
          <a:lstStyle/>
          <a:p>
            <a:endParaRPr lang="es-ES"/>
          </a:p>
        </p:txBody>
      </p:sp>
      <p:sp>
        <p:nvSpPr>
          <p:cNvPr id="27653" name="AutoShape 7"/>
          <p:cNvSpPr>
            <a:spLocks/>
          </p:cNvSpPr>
          <p:nvPr/>
        </p:nvSpPr>
        <p:spPr bwMode="auto">
          <a:xfrm rot="-5400000">
            <a:off x="508795" y="2504281"/>
            <a:ext cx="150812" cy="1063625"/>
          </a:xfrm>
          <a:prstGeom prst="leftBrace">
            <a:avLst>
              <a:gd name="adj1" fmla="val 58772"/>
              <a:gd name="adj2" fmla="val 50000"/>
            </a:avLst>
          </a:prstGeom>
          <a:noFill/>
          <a:ln w="19050">
            <a:solidFill>
              <a:schemeClr val="accent1"/>
            </a:solidFill>
            <a:round/>
            <a:headEnd/>
            <a:tailEnd/>
          </a:ln>
        </p:spPr>
        <p:txBody>
          <a:bodyPr anchor="ctr">
            <a:spAutoFit/>
          </a:bodyPr>
          <a:lstStyle/>
          <a:p>
            <a:pPr algn="ctr"/>
            <a:endParaRPr lang="fr-FR"/>
          </a:p>
        </p:txBody>
      </p:sp>
      <p:sp>
        <p:nvSpPr>
          <p:cNvPr id="27654" name="Text Box 8"/>
          <p:cNvSpPr txBox="1">
            <a:spLocks noChangeArrowheads="1"/>
          </p:cNvSpPr>
          <p:nvPr/>
        </p:nvSpPr>
        <p:spPr bwMode="auto">
          <a:xfrm>
            <a:off x="34925" y="3176588"/>
            <a:ext cx="1081088"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2 working days</a:t>
            </a:r>
          </a:p>
        </p:txBody>
      </p:sp>
      <p:sp>
        <p:nvSpPr>
          <p:cNvPr id="27655" name="Text Box 9"/>
          <p:cNvSpPr txBox="1">
            <a:spLocks noChangeArrowheads="1"/>
          </p:cNvSpPr>
          <p:nvPr/>
        </p:nvSpPr>
        <p:spPr bwMode="auto">
          <a:xfrm>
            <a:off x="103188" y="4765675"/>
            <a:ext cx="1198562" cy="52070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 concerned will get in touch with the adjacent TSO</a:t>
            </a:r>
          </a:p>
        </p:txBody>
      </p:sp>
      <p:sp>
        <p:nvSpPr>
          <p:cNvPr id="27656" name="AutoShape 11"/>
          <p:cNvSpPr>
            <a:spLocks/>
          </p:cNvSpPr>
          <p:nvPr/>
        </p:nvSpPr>
        <p:spPr bwMode="auto">
          <a:xfrm rot="5400000">
            <a:off x="1944688" y="1417638"/>
            <a:ext cx="215900" cy="1873250"/>
          </a:xfrm>
          <a:prstGeom prst="leftBrace">
            <a:avLst>
              <a:gd name="adj1" fmla="val 72304"/>
              <a:gd name="adj2" fmla="val 50000"/>
            </a:avLst>
          </a:prstGeom>
          <a:noFill/>
          <a:ln w="19050">
            <a:solidFill>
              <a:schemeClr val="accent1"/>
            </a:solidFill>
            <a:round/>
            <a:headEnd/>
            <a:tailEnd/>
          </a:ln>
        </p:spPr>
        <p:txBody>
          <a:bodyPr anchor="ctr">
            <a:spAutoFit/>
          </a:bodyPr>
          <a:lstStyle/>
          <a:p>
            <a:pPr algn="ctr"/>
            <a:endParaRPr lang="fr-FR"/>
          </a:p>
        </p:txBody>
      </p:sp>
      <p:sp>
        <p:nvSpPr>
          <p:cNvPr id="27657" name="Text Box 12"/>
          <p:cNvSpPr txBox="1">
            <a:spLocks noChangeArrowheads="1"/>
          </p:cNvSpPr>
          <p:nvPr/>
        </p:nvSpPr>
        <p:spPr bwMode="auto">
          <a:xfrm>
            <a:off x="1376363" y="1925638"/>
            <a:ext cx="1328737"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6 working days</a:t>
            </a:r>
          </a:p>
        </p:txBody>
      </p:sp>
      <p:sp>
        <p:nvSpPr>
          <p:cNvPr id="27658" name="Text Box 13"/>
          <p:cNvSpPr txBox="1">
            <a:spLocks noChangeArrowheads="1"/>
          </p:cNvSpPr>
          <p:nvPr/>
        </p:nvSpPr>
        <p:spPr bwMode="auto">
          <a:xfrm>
            <a:off x="2909888" y="981075"/>
            <a:ext cx="1463675" cy="52070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Concerned  and eligible shippers should agreed between themselves</a:t>
            </a:r>
          </a:p>
        </p:txBody>
      </p:sp>
      <p:sp>
        <p:nvSpPr>
          <p:cNvPr id="27659" name="Text Box 37"/>
          <p:cNvSpPr txBox="1">
            <a:spLocks noChangeArrowheads="1"/>
          </p:cNvSpPr>
          <p:nvPr/>
        </p:nvSpPr>
        <p:spPr bwMode="auto">
          <a:xfrm>
            <a:off x="1403350" y="3213100"/>
            <a:ext cx="1150938" cy="52070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TSOs will analyze the used of the existing contracts.</a:t>
            </a:r>
          </a:p>
        </p:txBody>
      </p:sp>
      <p:sp>
        <p:nvSpPr>
          <p:cNvPr id="27660" name="Text Box 39"/>
          <p:cNvSpPr txBox="1">
            <a:spLocks noChangeArrowheads="1"/>
          </p:cNvSpPr>
          <p:nvPr/>
        </p:nvSpPr>
        <p:spPr bwMode="auto">
          <a:xfrm>
            <a:off x="1727200" y="4765675"/>
            <a:ext cx="1368425" cy="1203325"/>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TSOs will communicate the outcome of the analysis to the concerned shippers and encourage them to sell the capacity in the secondary market </a:t>
            </a:r>
          </a:p>
        </p:txBody>
      </p:sp>
      <p:sp>
        <p:nvSpPr>
          <p:cNvPr id="27661" name="Line 40"/>
          <p:cNvSpPr>
            <a:spLocks noChangeShapeType="1"/>
          </p:cNvSpPr>
          <p:nvPr/>
        </p:nvSpPr>
        <p:spPr bwMode="auto">
          <a:xfrm>
            <a:off x="4260850" y="2513013"/>
            <a:ext cx="0" cy="412750"/>
          </a:xfrm>
          <a:prstGeom prst="line">
            <a:avLst/>
          </a:prstGeom>
          <a:noFill/>
          <a:ln w="19050">
            <a:solidFill>
              <a:schemeClr val="accent1"/>
            </a:solidFill>
            <a:round/>
            <a:headEnd/>
            <a:tailEnd/>
          </a:ln>
        </p:spPr>
        <p:txBody>
          <a:bodyPr/>
          <a:lstStyle/>
          <a:p>
            <a:endParaRPr lang="es-ES"/>
          </a:p>
        </p:txBody>
      </p:sp>
      <p:sp>
        <p:nvSpPr>
          <p:cNvPr id="27662" name="Oval 41"/>
          <p:cNvSpPr>
            <a:spLocks noChangeArrowheads="1"/>
          </p:cNvSpPr>
          <p:nvPr/>
        </p:nvSpPr>
        <p:spPr bwMode="auto">
          <a:xfrm rot="-891021">
            <a:off x="1362075" y="4359275"/>
            <a:ext cx="931863" cy="568325"/>
          </a:xfrm>
          <a:prstGeom prst="ellipse">
            <a:avLst/>
          </a:prstGeom>
          <a:solidFill>
            <a:srgbClr val="C29903"/>
          </a:solidFill>
          <a:ln w="9525">
            <a:noFill/>
            <a:round/>
            <a:headEnd/>
            <a:tailEnd/>
          </a:ln>
          <a:effectLst>
            <a:prstShdw prst="shdw17" dist="17961" dir="2700000">
              <a:srgbClr val="745C02"/>
            </a:prstShdw>
          </a:effectLst>
        </p:spPr>
        <p:txBody>
          <a:bodyPr anchor="ctr"/>
          <a:lstStyle/>
          <a:p>
            <a:pPr algn="ctr"/>
            <a:r>
              <a:rPr lang="en-US" sz="900" b="0">
                <a:solidFill>
                  <a:schemeClr val="tx1"/>
                </a:solidFill>
              </a:rPr>
              <a:t>TSOs will inform NRAs</a:t>
            </a:r>
          </a:p>
        </p:txBody>
      </p:sp>
      <p:sp>
        <p:nvSpPr>
          <p:cNvPr id="27663" name="AutoShape 43"/>
          <p:cNvSpPr>
            <a:spLocks/>
          </p:cNvSpPr>
          <p:nvPr/>
        </p:nvSpPr>
        <p:spPr bwMode="auto">
          <a:xfrm rot="5400000">
            <a:off x="3524250" y="1744663"/>
            <a:ext cx="215900" cy="1225550"/>
          </a:xfrm>
          <a:prstGeom prst="leftBrace">
            <a:avLst>
              <a:gd name="adj1" fmla="val 47304"/>
              <a:gd name="adj2" fmla="val 50000"/>
            </a:avLst>
          </a:prstGeom>
          <a:noFill/>
          <a:ln w="19050">
            <a:solidFill>
              <a:schemeClr val="accent1"/>
            </a:solidFill>
            <a:round/>
            <a:headEnd/>
            <a:tailEnd/>
          </a:ln>
        </p:spPr>
        <p:txBody>
          <a:bodyPr anchor="ctr">
            <a:spAutoFit/>
          </a:bodyPr>
          <a:lstStyle/>
          <a:p>
            <a:pPr algn="ctr"/>
            <a:endParaRPr lang="fr-FR"/>
          </a:p>
        </p:txBody>
      </p:sp>
      <p:sp>
        <p:nvSpPr>
          <p:cNvPr id="27664" name="Text Box 44"/>
          <p:cNvSpPr txBox="1">
            <a:spLocks noChangeArrowheads="1"/>
          </p:cNvSpPr>
          <p:nvPr/>
        </p:nvSpPr>
        <p:spPr bwMode="auto">
          <a:xfrm>
            <a:off x="2973388" y="1924050"/>
            <a:ext cx="1328737"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10 working days</a:t>
            </a:r>
          </a:p>
        </p:txBody>
      </p:sp>
      <p:sp>
        <p:nvSpPr>
          <p:cNvPr id="27665" name="Line 50"/>
          <p:cNvSpPr>
            <a:spLocks noChangeShapeType="1"/>
          </p:cNvSpPr>
          <p:nvPr/>
        </p:nvSpPr>
        <p:spPr bwMode="auto">
          <a:xfrm>
            <a:off x="5772150" y="2497138"/>
            <a:ext cx="0" cy="412750"/>
          </a:xfrm>
          <a:prstGeom prst="line">
            <a:avLst/>
          </a:prstGeom>
          <a:noFill/>
          <a:ln w="19050">
            <a:solidFill>
              <a:schemeClr val="accent1"/>
            </a:solidFill>
            <a:round/>
            <a:headEnd/>
            <a:tailEnd/>
          </a:ln>
        </p:spPr>
        <p:txBody>
          <a:bodyPr/>
          <a:lstStyle/>
          <a:p>
            <a:endParaRPr lang="es-ES"/>
          </a:p>
        </p:txBody>
      </p:sp>
      <p:sp>
        <p:nvSpPr>
          <p:cNvPr id="27666" name="AutoShape 51"/>
          <p:cNvSpPr>
            <a:spLocks/>
          </p:cNvSpPr>
          <p:nvPr/>
        </p:nvSpPr>
        <p:spPr bwMode="auto">
          <a:xfrm rot="5400000">
            <a:off x="4915694" y="1600994"/>
            <a:ext cx="215900" cy="1497012"/>
          </a:xfrm>
          <a:prstGeom prst="leftBrace">
            <a:avLst>
              <a:gd name="adj1" fmla="val 57782"/>
              <a:gd name="adj2" fmla="val 50000"/>
            </a:avLst>
          </a:prstGeom>
          <a:noFill/>
          <a:ln w="19050">
            <a:solidFill>
              <a:schemeClr val="accent1"/>
            </a:solidFill>
            <a:round/>
            <a:headEnd/>
            <a:tailEnd/>
          </a:ln>
        </p:spPr>
        <p:txBody>
          <a:bodyPr anchor="ctr">
            <a:spAutoFit/>
          </a:bodyPr>
          <a:lstStyle/>
          <a:p>
            <a:pPr algn="ctr"/>
            <a:endParaRPr lang="fr-FR"/>
          </a:p>
        </p:txBody>
      </p:sp>
      <p:sp>
        <p:nvSpPr>
          <p:cNvPr id="27667" name="Text Box 52"/>
          <p:cNvSpPr txBox="1">
            <a:spLocks noChangeArrowheads="1"/>
          </p:cNvSpPr>
          <p:nvPr/>
        </p:nvSpPr>
        <p:spPr bwMode="auto">
          <a:xfrm>
            <a:off x="3643313" y="4765675"/>
            <a:ext cx="1225550" cy="930275"/>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If the requested shipper has not been able to get the capacity TSOs will trigger the UIOLI procedure </a:t>
            </a:r>
          </a:p>
        </p:txBody>
      </p:sp>
      <p:cxnSp>
        <p:nvCxnSpPr>
          <p:cNvPr id="27668" name="AutoShape 54"/>
          <p:cNvCxnSpPr>
            <a:cxnSpLocks noChangeShapeType="1"/>
            <a:stCxn id="27652" idx="1"/>
            <a:endCxn id="27660" idx="0"/>
          </p:cNvCxnSpPr>
          <p:nvPr/>
        </p:nvCxnSpPr>
        <p:spPr bwMode="auto">
          <a:xfrm rot="-5400000" flipH="1" flipV="1">
            <a:off x="1789907" y="3566319"/>
            <a:ext cx="1820862" cy="577850"/>
          </a:xfrm>
          <a:prstGeom prst="bentConnector3">
            <a:avLst>
              <a:gd name="adj1" fmla="val 61593"/>
            </a:avLst>
          </a:prstGeom>
          <a:noFill/>
          <a:ln w="9525">
            <a:solidFill>
              <a:schemeClr val="bg1"/>
            </a:solidFill>
            <a:miter lim="800000"/>
            <a:headEnd/>
            <a:tailEnd type="triangle" w="med" len="med"/>
          </a:ln>
        </p:spPr>
      </p:cxnSp>
      <p:cxnSp>
        <p:nvCxnSpPr>
          <p:cNvPr id="27669" name="AutoShape 56"/>
          <p:cNvCxnSpPr>
            <a:cxnSpLocks noChangeShapeType="1"/>
            <a:stCxn id="27661" idx="1"/>
            <a:endCxn id="27667" idx="0"/>
          </p:cNvCxnSpPr>
          <p:nvPr/>
        </p:nvCxnSpPr>
        <p:spPr bwMode="auto">
          <a:xfrm rot="-5400000" flipH="1" flipV="1">
            <a:off x="3338513" y="3843338"/>
            <a:ext cx="1839912" cy="4762"/>
          </a:xfrm>
          <a:prstGeom prst="bentConnector3">
            <a:avLst>
              <a:gd name="adj1" fmla="val -34880"/>
            </a:avLst>
          </a:prstGeom>
          <a:noFill/>
          <a:ln w="9525">
            <a:solidFill>
              <a:schemeClr val="bg1"/>
            </a:solidFill>
            <a:miter lim="800000"/>
            <a:headEnd/>
            <a:tailEnd type="triangle" w="med" len="med"/>
          </a:ln>
        </p:spPr>
      </p:cxnSp>
      <p:sp>
        <p:nvSpPr>
          <p:cNvPr id="36910" name="Oval 46"/>
          <p:cNvSpPr>
            <a:spLocks noChangeArrowheads="1"/>
          </p:cNvSpPr>
          <p:nvPr/>
        </p:nvSpPr>
        <p:spPr bwMode="auto">
          <a:xfrm rot="20346828">
            <a:off x="3179763" y="4289425"/>
            <a:ext cx="1003300" cy="576263"/>
          </a:xfrm>
          <a:prstGeom prst="ellipse">
            <a:avLst/>
          </a:prstGeom>
          <a:solidFill>
            <a:schemeClr val="tx2"/>
          </a:solidFill>
          <a:ln w="9525">
            <a:noFill/>
            <a:round/>
            <a:headEnd/>
            <a:tailEnd/>
          </a:ln>
          <a:effectLst>
            <a:prstShdw prst="shdw17" dist="17961" dir="2700000">
              <a:schemeClr val="tx2">
                <a:gamma/>
                <a:shade val="60000"/>
                <a:invGamma/>
              </a:schemeClr>
            </a:prstShdw>
          </a:effectLst>
        </p:spPr>
        <p:txBody>
          <a:bodyPr anchor="ctr"/>
          <a:lstStyle/>
          <a:p>
            <a:pPr algn="ctr">
              <a:defRPr/>
            </a:pPr>
            <a:r>
              <a:rPr lang="en-US" sz="900" b="0">
                <a:solidFill>
                  <a:schemeClr val="tx1"/>
                </a:solidFill>
                <a:cs typeface="+mn-cs"/>
              </a:rPr>
              <a:t>TSOs to trigger the UIOLI procedure</a:t>
            </a:r>
          </a:p>
        </p:txBody>
      </p:sp>
      <p:sp>
        <p:nvSpPr>
          <p:cNvPr id="27671" name="Text Box 57"/>
          <p:cNvSpPr txBox="1">
            <a:spLocks noChangeArrowheads="1"/>
          </p:cNvSpPr>
          <p:nvPr/>
        </p:nvSpPr>
        <p:spPr bwMode="auto">
          <a:xfrm>
            <a:off x="4364038" y="1920875"/>
            <a:ext cx="1328737"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5 working days</a:t>
            </a:r>
          </a:p>
        </p:txBody>
      </p:sp>
      <p:sp>
        <p:nvSpPr>
          <p:cNvPr id="27672" name="Text Box 58"/>
          <p:cNvSpPr txBox="1">
            <a:spLocks noChangeArrowheads="1"/>
          </p:cNvSpPr>
          <p:nvPr/>
        </p:nvSpPr>
        <p:spPr bwMode="auto">
          <a:xfrm>
            <a:off x="4572000" y="3284538"/>
            <a:ext cx="935038" cy="52070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 will reallocate the capacity</a:t>
            </a:r>
          </a:p>
        </p:txBody>
      </p:sp>
      <p:cxnSp>
        <p:nvCxnSpPr>
          <p:cNvPr id="27673" name="AutoShape 59"/>
          <p:cNvCxnSpPr>
            <a:cxnSpLocks noChangeShapeType="1"/>
            <a:endCxn id="27659" idx="0"/>
          </p:cNvCxnSpPr>
          <p:nvPr/>
        </p:nvCxnSpPr>
        <p:spPr bwMode="auto">
          <a:xfrm rot="5400000">
            <a:off x="1547813" y="2781300"/>
            <a:ext cx="863600" cy="0"/>
          </a:xfrm>
          <a:prstGeom prst="bentConnector3">
            <a:avLst>
              <a:gd name="adj1" fmla="val 50000"/>
            </a:avLst>
          </a:prstGeom>
          <a:noFill/>
          <a:ln w="9525">
            <a:solidFill>
              <a:schemeClr val="bg1"/>
            </a:solidFill>
            <a:miter lim="800000"/>
            <a:headEnd/>
            <a:tailEnd type="triangle" w="med" len="med"/>
          </a:ln>
        </p:spPr>
      </p:cxnSp>
      <p:cxnSp>
        <p:nvCxnSpPr>
          <p:cNvPr id="27674" name="AutoShape 60"/>
          <p:cNvCxnSpPr>
            <a:cxnSpLocks noChangeShapeType="1"/>
            <a:stCxn id="27664" idx="0"/>
            <a:endCxn id="27658" idx="2"/>
          </p:cNvCxnSpPr>
          <p:nvPr/>
        </p:nvCxnSpPr>
        <p:spPr bwMode="auto">
          <a:xfrm rot="-5400000">
            <a:off x="3433763" y="1716087"/>
            <a:ext cx="412750" cy="3175"/>
          </a:xfrm>
          <a:prstGeom prst="bentConnector3">
            <a:avLst>
              <a:gd name="adj1" fmla="val 51153"/>
            </a:avLst>
          </a:prstGeom>
          <a:noFill/>
          <a:ln w="9525">
            <a:solidFill>
              <a:schemeClr val="bg1"/>
            </a:solidFill>
            <a:miter lim="800000"/>
            <a:headEnd/>
            <a:tailEnd type="triangle" w="med" len="med"/>
          </a:ln>
        </p:spPr>
      </p:cxnSp>
      <p:cxnSp>
        <p:nvCxnSpPr>
          <p:cNvPr id="27675" name="AutoShape 61"/>
          <p:cNvCxnSpPr>
            <a:cxnSpLocks noChangeShapeType="1"/>
            <a:endCxn id="27672" idx="0"/>
          </p:cNvCxnSpPr>
          <p:nvPr/>
        </p:nvCxnSpPr>
        <p:spPr bwMode="auto">
          <a:xfrm rot="16200000" flipH="1">
            <a:off x="4590257" y="2834481"/>
            <a:ext cx="863600" cy="36513"/>
          </a:xfrm>
          <a:prstGeom prst="bentConnector3">
            <a:avLst>
              <a:gd name="adj1" fmla="val 50000"/>
            </a:avLst>
          </a:prstGeom>
          <a:noFill/>
          <a:ln w="9525">
            <a:solidFill>
              <a:schemeClr val="bg1"/>
            </a:solidFill>
            <a:miter lim="800000"/>
            <a:headEnd/>
            <a:tailEnd type="triangle" w="med" len="med"/>
          </a:ln>
        </p:spPr>
      </p:cxnSp>
      <p:cxnSp>
        <p:nvCxnSpPr>
          <p:cNvPr id="27676" name="AutoShape 62"/>
          <p:cNvCxnSpPr>
            <a:cxnSpLocks noChangeShapeType="1"/>
            <a:stCxn id="27654" idx="2"/>
            <a:endCxn id="27655" idx="0"/>
          </p:cNvCxnSpPr>
          <p:nvPr/>
        </p:nvCxnSpPr>
        <p:spPr bwMode="auto">
          <a:xfrm rot="16200000" flipH="1">
            <a:off x="-32543" y="4029869"/>
            <a:ext cx="1344612" cy="127000"/>
          </a:xfrm>
          <a:prstGeom prst="bentConnector3">
            <a:avLst>
              <a:gd name="adj1" fmla="val 50000"/>
            </a:avLst>
          </a:prstGeom>
          <a:noFill/>
          <a:ln w="9525">
            <a:solidFill>
              <a:schemeClr val="bg1"/>
            </a:solidFill>
            <a:miter lim="800000"/>
            <a:headEnd/>
            <a:tailEnd type="triangle" w="med" len="med"/>
          </a:ln>
        </p:spPr>
      </p:cxnSp>
      <p:sp>
        <p:nvSpPr>
          <p:cNvPr id="27677" name="Text Box 63"/>
          <p:cNvSpPr txBox="1">
            <a:spLocks noChangeArrowheads="1"/>
          </p:cNvSpPr>
          <p:nvPr/>
        </p:nvSpPr>
        <p:spPr bwMode="auto">
          <a:xfrm>
            <a:off x="5235575" y="4783138"/>
            <a:ext cx="1079500" cy="79375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TSOs will communicate the shippers the new reallocation of capacity</a:t>
            </a:r>
          </a:p>
        </p:txBody>
      </p:sp>
      <p:cxnSp>
        <p:nvCxnSpPr>
          <p:cNvPr id="27678" name="AutoShape 64"/>
          <p:cNvCxnSpPr>
            <a:cxnSpLocks noChangeShapeType="1"/>
            <a:stCxn id="27665" idx="1"/>
            <a:endCxn id="27677" idx="0"/>
          </p:cNvCxnSpPr>
          <p:nvPr/>
        </p:nvCxnSpPr>
        <p:spPr bwMode="auto">
          <a:xfrm rot="16200000" flipH="1">
            <a:off x="4837113" y="3844925"/>
            <a:ext cx="1873250" cy="3175"/>
          </a:xfrm>
          <a:prstGeom prst="bentConnector3">
            <a:avLst>
              <a:gd name="adj1" fmla="val -34259"/>
            </a:avLst>
          </a:prstGeom>
          <a:noFill/>
          <a:ln w="9525">
            <a:solidFill>
              <a:schemeClr val="bg1"/>
            </a:solidFill>
            <a:miter lim="800000"/>
            <a:headEnd/>
            <a:tailEnd type="triangle" w="med" len="med"/>
          </a:ln>
        </p:spPr>
      </p:cxnSp>
      <p:sp>
        <p:nvSpPr>
          <p:cNvPr id="36929" name="Oval 65"/>
          <p:cNvSpPr>
            <a:spLocks noChangeArrowheads="1"/>
          </p:cNvSpPr>
          <p:nvPr/>
        </p:nvSpPr>
        <p:spPr bwMode="auto">
          <a:xfrm rot="1725046">
            <a:off x="5842000" y="4584700"/>
            <a:ext cx="1001713" cy="431800"/>
          </a:xfrm>
          <a:prstGeom prst="ellipse">
            <a:avLst/>
          </a:prstGeom>
          <a:solidFill>
            <a:schemeClr val="tx2"/>
          </a:solidFill>
          <a:ln w="9525">
            <a:noFill/>
            <a:round/>
            <a:headEnd/>
            <a:tailEnd/>
          </a:ln>
          <a:effectLst>
            <a:prstShdw prst="shdw17" dist="17961" dir="2700000">
              <a:schemeClr val="tx2">
                <a:gamma/>
                <a:shade val="60000"/>
                <a:invGamma/>
              </a:schemeClr>
            </a:prstShdw>
          </a:effectLst>
        </p:spPr>
        <p:txBody>
          <a:bodyPr anchor="ctr"/>
          <a:lstStyle/>
          <a:p>
            <a:pPr algn="ctr">
              <a:defRPr/>
            </a:pPr>
            <a:r>
              <a:rPr lang="en-US" sz="900" b="0">
                <a:solidFill>
                  <a:schemeClr val="tx1"/>
                </a:solidFill>
                <a:cs typeface="+mn-cs"/>
              </a:rPr>
              <a:t>TSOs will inform NRAs</a:t>
            </a:r>
          </a:p>
        </p:txBody>
      </p:sp>
      <p:sp>
        <p:nvSpPr>
          <p:cNvPr id="27680" name="Line 66"/>
          <p:cNvSpPr>
            <a:spLocks noChangeShapeType="1"/>
          </p:cNvSpPr>
          <p:nvPr/>
        </p:nvSpPr>
        <p:spPr bwMode="auto">
          <a:xfrm>
            <a:off x="7285038" y="2492375"/>
            <a:ext cx="0" cy="412750"/>
          </a:xfrm>
          <a:prstGeom prst="line">
            <a:avLst/>
          </a:prstGeom>
          <a:noFill/>
          <a:ln w="19050">
            <a:solidFill>
              <a:schemeClr val="accent1"/>
            </a:solidFill>
            <a:round/>
            <a:headEnd/>
            <a:tailEnd/>
          </a:ln>
        </p:spPr>
        <p:txBody>
          <a:bodyPr/>
          <a:lstStyle/>
          <a:p>
            <a:endParaRPr lang="es-ES"/>
          </a:p>
        </p:txBody>
      </p:sp>
      <p:sp>
        <p:nvSpPr>
          <p:cNvPr id="27681" name="AutoShape 67"/>
          <p:cNvSpPr>
            <a:spLocks/>
          </p:cNvSpPr>
          <p:nvPr/>
        </p:nvSpPr>
        <p:spPr bwMode="auto">
          <a:xfrm rot="5400000">
            <a:off x="6428582" y="1596231"/>
            <a:ext cx="215900" cy="1497013"/>
          </a:xfrm>
          <a:prstGeom prst="leftBrace">
            <a:avLst>
              <a:gd name="adj1" fmla="val 57782"/>
              <a:gd name="adj2" fmla="val 50000"/>
            </a:avLst>
          </a:prstGeom>
          <a:noFill/>
          <a:ln w="19050">
            <a:solidFill>
              <a:schemeClr val="accent1"/>
            </a:solidFill>
            <a:round/>
            <a:headEnd/>
            <a:tailEnd/>
          </a:ln>
        </p:spPr>
        <p:txBody>
          <a:bodyPr anchor="ctr">
            <a:spAutoFit/>
          </a:bodyPr>
          <a:lstStyle/>
          <a:p>
            <a:pPr algn="ctr"/>
            <a:endParaRPr lang="fr-FR"/>
          </a:p>
        </p:txBody>
      </p:sp>
      <p:sp>
        <p:nvSpPr>
          <p:cNvPr id="27682" name="Text Box 68"/>
          <p:cNvSpPr txBox="1">
            <a:spLocks noChangeArrowheads="1"/>
          </p:cNvSpPr>
          <p:nvPr/>
        </p:nvSpPr>
        <p:spPr bwMode="auto">
          <a:xfrm>
            <a:off x="5876925" y="1916113"/>
            <a:ext cx="1328738"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5  working days</a:t>
            </a:r>
          </a:p>
        </p:txBody>
      </p:sp>
      <p:sp>
        <p:nvSpPr>
          <p:cNvPr id="27683" name="Text Box 69"/>
          <p:cNvSpPr txBox="1">
            <a:spLocks noChangeArrowheads="1"/>
          </p:cNvSpPr>
          <p:nvPr/>
        </p:nvSpPr>
        <p:spPr bwMode="auto">
          <a:xfrm>
            <a:off x="5845175" y="981075"/>
            <a:ext cx="1150938" cy="657225"/>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Shippers not accepting the reallocation  justify their refusal</a:t>
            </a:r>
          </a:p>
        </p:txBody>
      </p:sp>
      <p:cxnSp>
        <p:nvCxnSpPr>
          <p:cNvPr id="27684" name="AutoShape 70"/>
          <p:cNvCxnSpPr>
            <a:cxnSpLocks noChangeShapeType="1"/>
            <a:stCxn id="27682" idx="0"/>
            <a:endCxn id="27683" idx="2"/>
          </p:cNvCxnSpPr>
          <p:nvPr/>
        </p:nvCxnSpPr>
        <p:spPr bwMode="auto">
          <a:xfrm rot="5400000" flipH="1">
            <a:off x="6347619" y="1721644"/>
            <a:ext cx="268288" cy="120650"/>
          </a:xfrm>
          <a:prstGeom prst="bentConnector3">
            <a:avLst>
              <a:gd name="adj1" fmla="val 51481"/>
            </a:avLst>
          </a:prstGeom>
          <a:noFill/>
          <a:ln w="9525">
            <a:solidFill>
              <a:schemeClr val="bg1"/>
            </a:solidFill>
            <a:miter lim="800000"/>
            <a:headEnd/>
            <a:tailEnd type="triangle" w="med" len="med"/>
          </a:ln>
        </p:spPr>
      </p:cxnSp>
      <p:sp>
        <p:nvSpPr>
          <p:cNvPr id="27685" name="Line 73"/>
          <p:cNvSpPr>
            <a:spLocks noChangeShapeType="1"/>
          </p:cNvSpPr>
          <p:nvPr/>
        </p:nvSpPr>
        <p:spPr bwMode="auto">
          <a:xfrm>
            <a:off x="8604250" y="2497138"/>
            <a:ext cx="0" cy="412750"/>
          </a:xfrm>
          <a:prstGeom prst="line">
            <a:avLst/>
          </a:prstGeom>
          <a:noFill/>
          <a:ln w="19050">
            <a:solidFill>
              <a:schemeClr val="accent1"/>
            </a:solidFill>
            <a:round/>
            <a:headEnd/>
            <a:tailEnd/>
          </a:ln>
        </p:spPr>
        <p:txBody>
          <a:bodyPr/>
          <a:lstStyle/>
          <a:p>
            <a:endParaRPr lang="es-ES"/>
          </a:p>
        </p:txBody>
      </p:sp>
      <p:sp>
        <p:nvSpPr>
          <p:cNvPr id="27686" name="AutoShape 74"/>
          <p:cNvSpPr>
            <a:spLocks/>
          </p:cNvSpPr>
          <p:nvPr/>
        </p:nvSpPr>
        <p:spPr bwMode="auto">
          <a:xfrm rot="5400000">
            <a:off x="7844632" y="1697831"/>
            <a:ext cx="215900" cy="1303337"/>
          </a:xfrm>
          <a:prstGeom prst="leftBrace">
            <a:avLst>
              <a:gd name="adj1" fmla="val 50306"/>
              <a:gd name="adj2" fmla="val 50000"/>
            </a:avLst>
          </a:prstGeom>
          <a:noFill/>
          <a:ln w="19050">
            <a:solidFill>
              <a:schemeClr val="accent1"/>
            </a:solidFill>
            <a:round/>
            <a:headEnd/>
            <a:tailEnd/>
          </a:ln>
        </p:spPr>
        <p:txBody>
          <a:bodyPr anchor="ctr">
            <a:spAutoFit/>
          </a:bodyPr>
          <a:lstStyle/>
          <a:p>
            <a:pPr algn="ctr"/>
            <a:endParaRPr lang="fr-FR"/>
          </a:p>
        </p:txBody>
      </p:sp>
      <p:sp>
        <p:nvSpPr>
          <p:cNvPr id="27687" name="Text Box 75"/>
          <p:cNvSpPr txBox="1">
            <a:spLocks noChangeArrowheads="1"/>
          </p:cNvSpPr>
          <p:nvPr/>
        </p:nvSpPr>
        <p:spPr bwMode="auto">
          <a:xfrm>
            <a:off x="7275513" y="1920875"/>
            <a:ext cx="1328737" cy="244475"/>
          </a:xfrm>
          <a:prstGeom prst="rect">
            <a:avLst/>
          </a:prstGeom>
          <a:noFill/>
          <a:ln w="9525" algn="ctr">
            <a:noFill/>
            <a:miter lim="800000"/>
            <a:headEnd/>
            <a:tailEnd/>
          </a:ln>
        </p:spPr>
        <p:txBody>
          <a:bodyPr>
            <a:spAutoFit/>
          </a:bodyPr>
          <a:lstStyle/>
          <a:p>
            <a:pPr algn="ctr">
              <a:spcBef>
                <a:spcPct val="50000"/>
              </a:spcBef>
            </a:pPr>
            <a:r>
              <a:rPr lang="en-US" sz="1000" b="0">
                <a:solidFill>
                  <a:schemeClr val="accent1"/>
                </a:solidFill>
              </a:rPr>
              <a:t>3</a:t>
            </a:r>
            <a:r>
              <a:rPr lang="en-US" sz="1000">
                <a:solidFill>
                  <a:schemeClr val="accent1"/>
                </a:solidFill>
              </a:rPr>
              <a:t> </a:t>
            </a:r>
            <a:r>
              <a:rPr lang="en-US" sz="1000" b="0">
                <a:solidFill>
                  <a:schemeClr val="accent1"/>
                </a:solidFill>
              </a:rPr>
              <a:t> working days</a:t>
            </a:r>
          </a:p>
        </p:txBody>
      </p:sp>
      <p:sp>
        <p:nvSpPr>
          <p:cNvPr id="27688" name="AutoShape 76"/>
          <p:cNvSpPr>
            <a:spLocks noChangeArrowheads="1"/>
          </p:cNvSpPr>
          <p:nvPr/>
        </p:nvSpPr>
        <p:spPr bwMode="auto">
          <a:xfrm>
            <a:off x="7451725" y="3357563"/>
            <a:ext cx="1223963" cy="576262"/>
          </a:xfrm>
          <a:prstGeom prst="roundRect">
            <a:avLst>
              <a:gd name="adj" fmla="val 16667"/>
            </a:avLst>
          </a:prstGeom>
          <a:solidFill>
            <a:srgbClr val="CC3300"/>
          </a:solidFill>
          <a:ln w="9525" algn="ctr">
            <a:noFill/>
            <a:round/>
            <a:headEnd/>
            <a:tailEnd/>
          </a:ln>
          <a:effectLst>
            <a:prstShdw prst="shdw17" dist="17961" dir="2700000">
              <a:srgbClr val="7A1F00"/>
            </a:prstShdw>
          </a:effectLst>
        </p:spPr>
        <p:txBody>
          <a:bodyPr anchor="ctr"/>
          <a:lstStyle/>
          <a:p>
            <a:pPr algn="ctr"/>
            <a:r>
              <a:rPr lang="en-US" sz="900" b="0">
                <a:solidFill>
                  <a:schemeClr val="tx1"/>
                </a:solidFill>
              </a:rPr>
              <a:t>Final reallocation decision and communication to the shippers</a:t>
            </a:r>
          </a:p>
        </p:txBody>
      </p:sp>
      <p:cxnSp>
        <p:nvCxnSpPr>
          <p:cNvPr id="27689" name="AutoShape 77"/>
          <p:cNvCxnSpPr>
            <a:cxnSpLocks noChangeShapeType="1"/>
            <a:stCxn id="27685" idx="1"/>
            <a:endCxn id="27688" idx="0"/>
          </p:cNvCxnSpPr>
          <p:nvPr/>
        </p:nvCxnSpPr>
        <p:spPr bwMode="auto">
          <a:xfrm rot="-5400000" flipH="1" flipV="1">
            <a:off x="8110537" y="2863851"/>
            <a:ext cx="447675" cy="539750"/>
          </a:xfrm>
          <a:prstGeom prst="bentConnector3">
            <a:avLst>
              <a:gd name="adj1" fmla="val 46231"/>
            </a:avLst>
          </a:prstGeom>
          <a:noFill/>
          <a:ln w="9525">
            <a:solidFill>
              <a:schemeClr val="bg1"/>
            </a:solidFill>
            <a:miter lim="800000"/>
            <a:headEnd/>
            <a:tailEnd type="triangle" w="med" len="med"/>
          </a:ln>
        </p:spPr>
      </p:cxnSp>
      <p:sp>
        <p:nvSpPr>
          <p:cNvPr id="27690" name="Rectangle 2"/>
          <p:cNvSpPr>
            <a:spLocks noChangeArrowheads="1"/>
          </p:cNvSpPr>
          <p:nvPr/>
        </p:nvSpPr>
        <p:spPr bwMode="auto">
          <a:xfrm>
            <a:off x="611188" y="260350"/>
            <a:ext cx="8332787" cy="365125"/>
          </a:xfrm>
          <a:prstGeom prst="rect">
            <a:avLst/>
          </a:prstGeom>
          <a:noFill/>
          <a:ln w="9525">
            <a:noFill/>
            <a:miter lim="800000"/>
            <a:headEnd/>
            <a:tailEnd/>
          </a:ln>
        </p:spPr>
        <p:txBody>
          <a:bodyPr lIns="0" tIns="0" rIns="0" bIns="0" anchor="b"/>
          <a:lstStyle/>
          <a:p>
            <a:pPr defTabSz="571500" eaLnBrk="0" hangingPunct="0"/>
            <a:r>
              <a:rPr lang="en-GB" sz="2800"/>
              <a:t>Main deadlines</a:t>
            </a:r>
          </a:p>
        </p:txBody>
      </p:sp>
      <p:sp>
        <p:nvSpPr>
          <p:cNvPr id="36944" name="AutoShape 80"/>
          <p:cNvSpPr>
            <a:spLocks noChangeArrowheads="1"/>
          </p:cNvSpPr>
          <p:nvPr/>
        </p:nvSpPr>
        <p:spPr bwMode="auto">
          <a:xfrm>
            <a:off x="120650" y="971550"/>
            <a:ext cx="1223963" cy="576263"/>
          </a:xfrm>
          <a:prstGeom prst="roundRect">
            <a:avLst>
              <a:gd name="adj" fmla="val 16667"/>
            </a:avLst>
          </a:prstGeom>
          <a:solidFill>
            <a:schemeClr val="folHlink"/>
          </a:solidFill>
          <a:ln w="9525" algn="ctr">
            <a:noFill/>
            <a:round/>
            <a:headEnd/>
            <a:tailEnd/>
          </a:ln>
          <a:effectLst>
            <a:prstShdw prst="shdw17" dist="17961" dir="2700000">
              <a:schemeClr val="folHlink">
                <a:gamma/>
                <a:shade val="60000"/>
                <a:invGamma/>
              </a:schemeClr>
            </a:prstShdw>
          </a:effectLst>
        </p:spPr>
        <p:txBody>
          <a:bodyPr anchor="ctr"/>
          <a:lstStyle/>
          <a:p>
            <a:pPr algn="ctr">
              <a:defRPr/>
            </a:pPr>
            <a:r>
              <a:rPr lang="en-US" sz="900" b="0">
                <a:solidFill>
                  <a:schemeClr val="tx1"/>
                </a:solidFill>
              </a:rPr>
              <a:t>Shipper requests capacity  and the 3 conditions are fulfilled</a:t>
            </a:r>
          </a:p>
        </p:txBody>
      </p:sp>
      <p:cxnSp>
        <p:nvCxnSpPr>
          <p:cNvPr id="27692" name="AutoShape 81"/>
          <p:cNvCxnSpPr>
            <a:cxnSpLocks noChangeShapeType="1"/>
            <a:stCxn id="27650" idx="0"/>
            <a:endCxn id="36944" idx="2"/>
          </p:cNvCxnSpPr>
          <p:nvPr/>
        </p:nvCxnSpPr>
        <p:spPr bwMode="auto">
          <a:xfrm rot="5400000" flipH="1" flipV="1">
            <a:off x="-70643" y="1678781"/>
            <a:ext cx="933450" cy="671513"/>
          </a:xfrm>
          <a:prstGeom prst="bentConnector3">
            <a:avLst>
              <a:gd name="adj1" fmla="val 20051"/>
            </a:avLst>
          </a:prstGeom>
          <a:noFill/>
          <a:ln w="9525">
            <a:solidFill>
              <a:schemeClr val="bg1"/>
            </a:solidFill>
            <a:miter lim="800000"/>
            <a:headEnd/>
            <a:tailEnd type="triangle" w="med" len="med"/>
          </a:ln>
        </p:spPr>
      </p:cxnSp>
      <p:sp>
        <p:nvSpPr>
          <p:cNvPr id="36946" name="Oval 82"/>
          <p:cNvSpPr>
            <a:spLocks noChangeArrowheads="1"/>
          </p:cNvSpPr>
          <p:nvPr/>
        </p:nvSpPr>
        <p:spPr bwMode="auto">
          <a:xfrm rot="1725046">
            <a:off x="4211638" y="4386263"/>
            <a:ext cx="1001712" cy="431800"/>
          </a:xfrm>
          <a:prstGeom prst="ellipse">
            <a:avLst/>
          </a:prstGeom>
          <a:solidFill>
            <a:schemeClr val="tx2"/>
          </a:solidFill>
          <a:ln w="9525">
            <a:noFill/>
            <a:round/>
            <a:headEnd/>
            <a:tailEnd/>
          </a:ln>
          <a:effectLst>
            <a:prstShdw prst="shdw17" dist="17961" dir="2700000">
              <a:schemeClr val="tx2">
                <a:gamma/>
                <a:shade val="60000"/>
                <a:invGamma/>
              </a:schemeClr>
            </a:prstShdw>
          </a:effectLst>
        </p:spPr>
        <p:txBody>
          <a:bodyPr anchor="ctr"/>
          <a:lstStyle/>
          <a:p>
            <a:pPr algn="ctr">
              <a:defRPr/>
            </a:pPr>
            <a:r>
              <a:rPr lang="en-US" sz="900" b="0">
                <a:solidFill>
                  <a:schemeClr val="tx1"/>
                </a:solidFill>
                <a:cs typeface="+mn-cs"/>
              </a:rPr>
              <a:t>TSOs will inform NRAs</a:t>
            </a:r>
          </a:p>
        </p:txBody>
      </p:sp>
      <p:sp>
        <p:nvSpPr>
          <p:cNvPr id="27694" name="Text Box 63"/>
          <p:cNvSpPr txBox="1">
            <a:spLocks noChangeArrowheads="1"/>
          </p:cNvSpPr>
          <p:nvPr/>
        </p:nvSpPr>
        <p:spPr bwMode="auto">
          <a:xfrm>
            <a:off x="6810375" y="4921250"/>
            <a:ext cx="1079500" cy="1066800"/>
          </a:xfrm>
          <a:prstGeom prst="rect">
            <a:avLst/>
          </a:prstGeom>
          <a:noFill/>
          <a:ln w="19050" algn="ctr">
            <a:solidFill>
              <a:schemeClr val="bg1"/>
            </a:solidFill>
            <a:miter lim="800000"/>
            <a:headEnd/>
            <a:tailEnd/>
          </a:ln>
        </p:spPr>
        <p:txBody>
          <a:bodyPr>
            <a:spAutoFit/>
          </a:bodyPr>
          <a:lstStyle/>
          <a:p>
            <a:pPr algn="ctr">
              <a:spcBef>
                <a:spcPct val="50000"/>
              </a:spcBef>
            </a:pPr>
            <a:r>
              <a:rPr lang="en-US" sz="900" b="0"/>
              <a:t>TSOs will recalculate (if needed) and</a:t>
            </a:r>
            <a:r>
              <a:rPr lang="en-US" sz="900" b="0">
                <a:solidFill>
                  <a:srgbClr val="FF0000"/>
                </a:solidFill>
              </a:rPr>
              <a:t> </a:t>
            </a:r>
            <a:r>
              <a:rPr lang="en-US" sz="900" b="0"/>
              <a:t>communicate the shippers the new reallocation of capacity</a:t>
            </a:r>
          </a:p>
        </p:txBody>
      </p:sp>
      <p:sp>
        <p:nvSpPr>
          <p:cNvPr id="50" name="Oval 65"/>
          <p:cNvSpPr>
            <a:spLocks noChangeArrowheads="1"/>
          </p:cNvSpPr>
          <p:nvPr/>
        </p:nvSpPr>
        <p:spPr bwMode="auto">
          <a:xfrm rot="1725046">
            <a:off x="7416800" y="4722813"/>
            <a:ext cx="1001713" cy="431800"/>
          </a:xfrm>
          <a:prstGeom prst="ellipse">
            <a:avLst/>
          </a:prstGeom>
          <a:solidFill>
            <a:schemeClr val="tx2"/>
          </a:solidFill>
          <a:ln w="9525">
            <a:noFill/>
            <a:round/>
            <a:headEnd/>
            <a:tailEnd/>
          </a:ln>
          <a:effectLst>
            <a:prstShdw prst="shdw17" dist="17961" dir="2700000">
              <a:schemeClr val="tx2">
                <a:gamma/>
                <a:shade val="60000"/>
                <a:invGamma/>
              </a:schemeClr>
            </a:prstShdw>
          </a:effectLst>
        </p:spPr>
        <p:txBody>
          <a:bodyPr anchor="ctr"/>
          <a:lstStyle/>
          <a:p>
            <a:pPr algn="ctr">
              <a:defRPr/>
            </a:pPr>
            <a:r>
              <a:rPr lang="en-US" sz="900" b="0">
                <a:solidFill>
                  <a:schemeClr val="tx1"/>
                </a:solidFill>
                <a:cs typeface="+mn-cs"/>
              </a:rPr>
              <a:t>TSOs will inform NRAs</a:t>
            </a:r>
          </a:p>
        </p:txBody>
      </p:sp>
      <p:cxnSp>
        <p:nvCxnSpPr>
          <p:cNvPr id="27696" name="AutoShape 64"/>
          <p:cNvCxnSpPr>
            <a:cxnSpLocks noChangeShapeType="1"/>
          </p:cNvCxnSpPr>
          <p:nvPr/>
        </p:nvCxnSpPr>
        <p:spPr bwMode="auto">
          <a:xfrm rot="16200000" flipH="1">
            <a:off x="6492875" y="4025900"/>
            <a:ext cx="1625600" cy="0"/>
          </a:xfrm>
          <a:prstGeom prst="bentConnector3">
            <a:avLst>
              <a:gd name="adj1" fmla="val 50000"/>
            </a:avLst>
          </a:prstGeom>
          <a:noFill/>
          <a:ln w="9525">
            <a:solidFill>
              <a:schemeClr val="bg1"/>
            </a:solidFill>
            <a:miter lim="800000"/>
            <a:headEnd/>
            <a:tailEnd type="triangle" w="med" len="med"/>
          </a:ln>
        </p:spPr>
      </p:cxnSp>
      <p:sp>
        <p:nvSpPr>
          <p:cNvPr id="27697" name="ZoneTexte 66"/>
          <p:cNvSpPr txBox="1">
            <a:spLocks noChangeArrowheads="1"/>
          </p:cNvSpPr>
          <p:nvPr/>
        </p:nvSpPr>
        <p:spPr bwMode="auto">
          <a:xfrm>
            <a:off x="8650288" y="765175"/>
            <a:ext cx="458787" cy="1727200"/>
          </a:xfrm>
          <a:prstGeom prst="rect">
            <a:avLst/>
          </a:prstGeom>
          <a:solidFill>
            <a:srgbClr val="DDDDDD"/>
          </a:solidFill>
          <a:ln w="9525">
            <a:noFill/>
            <a:miter lim="800000"/>
            <a:headEnd/>
            <a:tailEnd/>
          </a:ln>
        </p:spPr>
        <p:txBody>
          <a:bodyPr vert="eaVert">
            <a:spAutoFit/>
          </a:bodyPr>
          <a:lstStyle/>
          <a:p>
            <a:pPr algn="ctr"/>
            <a:r>
              <a:rPr lang="en-US"/>
              <a:t>Shippers</a:t>
            </a:r>
          </a:p>
        </p:txBody>
      </p:sp>
      <p:sp>
        <p:nvSpPr>
          <p:cNvPr id="27698" name="ZoneTexte 67"/>
          <p:cNvSpPr txBox="1">
            <a:spLocks noChangeArrowheads="1"/>
          </p:cNvSpPr>
          <p:nvPr/>
        </p:nvSpPr>
        <p:spPr bwMode="auto">
          <a:xfrm>
            <a:off x="8650288" y="2997200"/>
            <a:ext cx="458787" cy="3024188"/>
          </a:xfrm>
          <a:prstGeom prst="rect">
            <a:avLst/>
          </a:prstGeom>
          <a:solidFill>
            <a:srgbClr val="66CCFF"/>
          </a:solidFill>
          <a:ln w="9525">
            <a:noFill/>
            <a:miter lim="800000"/>
            <a:headEnd/>
            <a:tailEnd/>
          </a:ln>
        </p:spPr>
        <p:txBody>
          <a:bodyPr vert="eaVert">
            <a:spAutoFit/>
          </a:bodyPr>
          <a:lstStyle/>
          <a:p>
            <a:pPr algn="ctr"/>
            <a:r>
              <a:rPr lang="en-US"/>
              <a:t>TSOs</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3"/>
          <p:cNvSpPr>
            <a:spLocks noGrp="1" noChangeArrowheads="1"/>
          </p:cNvSpPr>
          <p:nvPr>
            <p:ph type="body" idx="4294967295"/>
          </p:nvPr>
        </p:nvSpPr>
        <p:spPr>
          <a:xfrm>
            <a:off x="611188" y="779463"/>
            <a:ext cx="8332787" cy="4594225"/>
          </a:xfrm>
        </p:spPr>
        <p:txBody>
          <a:bodyPr/>
          <a:lstStyle/>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smtClean="0"/>
              <a:t>The reasons to refused the reallocation of capacity claimed by shippers might be one of the following:</a:t>
            </a:r>
          </a:p>
          <a:p>
            <a:pPr marL="993775" lvl="1" algn="just">
              <a:lnSpc>
                <a:spcPct val="110000"/>
              </a:lnSpc>
              <a:spcBef>
                <a:spcPct val="30000"/>
              </a:spcBef>
              <a:spcAft>
                <a:spcPct val="30000"/>
              </a:spcAft>
              <a:buSzTx/>
              <a:buFont typeface="Wingdings" pitchFamily="2" charset="2"/>
              <a:buChar char="§"/>
              <a:tabLst>
                <a:tab pos="266700" algn="l"/>
                <a:tab pos="542925" algn="l"/>
              </a:tabLst>
            </a:pPr>
            <a:r>
              <a:rPr lang="en-US" sz="1600" smtClean="0"/>
              <a:t>the existence of Public Service Obligation (PSO), and/or</a:t>
            </a:r>
          </a:p>
          <a:p>
            <a:pPr marL="993775" lvl="1" algn="just">
              <a:lnSpc>
                <a:spcPct val="110000"/>
              </a:lnSpc>
              <a:spcBef>
                <a:spcPct val="30000"/>
              </a:spcBef>
              <a:spcAft>
                <a:spcPct val="30000"/>
              </a:spcAft>
              <a:buSzTx/>
              <a:buFont typeface="Wingdings" pitchFamily="2" charset="2"/>
              <a:buChar char="§"/>
              <a:tabLst>
                <a:tab pos="266700" algn="l"/>
                <a:tab pos="542925" algn="l"/>
              </a:tabLst>
            </a:pPr>
            <a:r>
              <a:rPr lang="en-US" sz="1600" smtClean="0"/>
              <a:t>the existence of provisions in a supply or procurement contract that is in force or that is to come into force in the near future; and/or</a:t>
            </a:r>
          </a:p>
          <a:p>
            <a:pPr marL="993775" lvl="1" algn="just">
              <a:lnSpc>
                <a:spcPct val="110000"/>
              </a:lnSpc>
              <a:spcBef>
                <a:spcPct val="30000"/>
              </a:spcBef>
              <a:spcAft>
                <a:spcPct val="30000"/>
              </a:spcAft>
              <a:buSzTx/>
              <a:buFont typeface="Wingdings" pitchFamily="2" charset="2"/>
              <a:buChar char="§"/>
              <a:tabLst>
                <a:tab pos="266700" algn="l"/>
                <a:tab pos="542925" algn="l"/>
              </a:tabLst>
            </a:pPr>
            <a:r>
              <a:rPr lang="en-US" sz="1600" smtClean="0"/>
              <a:t>the existence of exceptional and temporary circumstances justifying why the network user may keep the capacity for which the TSOs have requested reassignment.</a:t>
            </a:r>
          </a:p>
          <a:p>
            <a:pPr marL="266700" indent="-266700" algn="just">
              <a:lnSpc>
                <a:spcPct val="110000"/>
              </a:lnSpc>
              <a:spcBef>
                <a:spcPct val="30000"/>
              </a:spcBef>
              <a:spcAft>
                <a:spcPct val="30000"/>
              </a:spcAft>
              <a:buSzTx/>
              <a:buFont typeface="Wingdings" pitchFamily="2" charset="2"/>
              <a:buChar char="§"/>
              <a:tabLst>
                <a:tab pos="266700" algn="l"/>
                <a:tab pos="542925" algn="l"/>
              </a:tabLst>
            </a:pPr>
            <a:endParaRPr lang="en-US" sz="1800" smtClean="0"/>
          </a:p>
        </p:txBody>
      </p:sp>
      <p:sp>
        <p:nvSpPr>
          <p:cNvPr id="28674" name="Rectangle 2"/>
          <p:cNvSpPr>
            <a:spLocks noChangeArrowheads="1"/>
          </p:cNvSpPr>
          <p:nvPr/>
        </p:nvSpPr>
        <p:spPr bwMode="auto">
          <a:xfrm>
            <a:off x="642938" y="260350"/>
            <a:ext cx="8332787" cy="365125"/>
          </a:xfrm>
          <a:prstGeom prst="rect">
            <a:avLst/>
          </a:prstGeom>
          <a:noFill/>
          <a:ln w="9525">
            <a:noFill/>
            <a:miter lim="800000"/>
            <a:headEnd/>
            <a:tailEnd/>
          </a:ln>
        </p:spPr>
        <p:txBody>
          <a:bodyPr lIns="0" tIns="0" rIns="0" bIns="0" anchor="b"/>
          <a:lstStyle/>
          <a:p>
            <a:pPr defTabSz="571500" eaLnBrk="0" hangingPunct="0"/>
            <a:r>
              <a:rPr lang="en-GB" sz="2800"/>
              <a:t>Reasons to refuse the reallocation</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ChangeArrowheads="1"/>
          </p:cNvSpPr>
          <p:nvPr>
            <p:ph type="title"/>
          </p:nvPr>
        </p:nvSpPr>
        <p:spPr>
          <a:xfrm>
            <a:off x="600075" y="239713"/>
            <a:ext cx="8332788" cy="365125"/>
          </a:xfrm>
        </p:spPr>
        <p:txBody>
          <a:bodyPr/>
          <a:lstStyle/>
          <a:p>
            <a:r>
              <a:rPr lang="en-US" smtClean="0"/>
              <a:t>Example</a:t>
            </a:r>
          </a:p>
        </p:txBody>
      </p:sp>
      <p:sp>
        <p:nvSpPr>
          <p:cNvPr id="41987" name="Text Box 3"/>
          <p:cNvSpPr txBox="1">
            <a:spLocks noChangeArrowheads="1"/>
          </p:cNvSpPr>
          <p:nvPr/>
        </p:nvSpPr>
        <p:spPr bwMode="auto">
          <a:xfrm>
            <a:off x="971550" y="788988"/>
            <a:ext cx="3168650" cy="396875"/>
          </a:xfrm>
          <a:prstGeom prst="rect">
            <a:avLst/>
          </a:prstGeom>
          <a:noFill/>
          <a:ln w="9525"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000">
                <a:solidFill>
                  <a:schemeClr val="tx2"/>
                </a:solidFill>
                <a:cs typeface="+mn-cs"/>
              </a:rPr>
              <a:t>Initial booked capacity</a:t>
            </a:r>
          </a:p>
        </p:txBody>
      </p:sp>
      <p:sp>
        <p:nvSpPr>
          <p:cNvPr id="29699" name="Rectangle 3"/>
          <p:cNvSpPr>
            <a:spLocks noChangeArrowheads="1"/>
          </p:cNvSpPr>
          <p:nvPr/>
        </p:nvSpPr>
        <p:spPr bwMode="auto">
          <a:xfrm>
            <a:off x="611188" y="1341438"/>
            <a:ext cx="8332787" cy="1368425"/>
          </a:xfrm>
          <a:prstGeom prst="rect">
            <a:avLst/>
          </a:prstGeom>
          <a:noFill/>
          <a:ln w="9525">
            <a:noFill/>
            <a:miter lim="800000"/>
            <a:headEnd/>
            <a:tailEnd/>
          </a:ln>
        </p:spPr>
        <p:txBody>
          <a:bodyPr lIns="0" tIns="0" rIns="0" bIns="0"/>
          <a:lstStyle/>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r>
              <a:rPr lang="en-US" b="0"/>
              <a:t>IP fully booked by 4 shippers.</a:t>
            </a:r>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r>
              <a:rPr lang="en-US" b="0"/>
              <a:t>Total technical capacity 7,500 kWh/day</a:t>
            </a:r>
          </a:p>
        </p:txBody>
      </p:sp>
      <p:sp>
        <p:nvSpPr>
          <p:cNvPr id="41989" name="Oval 5"/>
          <p:cNvSpPr>
            <a:spLocks noChangeArrowheads="1"/>
          </p:cNvSpPr>
          <p:nvPr/>
        </p:nvSpPr>
        <p:spPr bwMode="auto">
          <a:xfrm>
            <a:off x="496888" y="765175"/>
            <a:ext cx="403225" cy="384175"/>
          </a:xfrm>
          <a:prstGeom prst="ellipse">
            <a:avLst/>
          </a:prstGeom>
          <a:solidFill>
            <a:schemeClr val="tx2"/>
          </a:solidFill>
          <a:ln w="9525" algn="ctr">
            <a:noFill/>
            <a:round/>
            <a:headEnd/>
            <a:tailEnd/>
          </a:ln>
          <a:effectLst>
            <a:prstShdw prst="shdw17" dist="17961" dir="2700000">
              <a:schemeClr val="tx2">
                <a:gamma/>
                <a:shade val="60000"/>
                <a:invGamma/>
              </a:schemeClr>
            </a:prstShdw>
          </a:effectLst>
        </p:spPr>
        <p:txBody>
          <a:bodyPr wrap="none" anchor="ctr"/>
          <a:lstStyle/>
          <a:p>
            <a:pPr algn="ctr">
              <a:defRPr/>
            </a:pPr>
            <a:r>
              <a:rPr lang="es-ES_tradnl" sz="2000">
                <a:solidFill>
                  <a:schemeClr val="tx1"/>
                </a:solidFill>
                <a:cs typeface="+mn-cs"/>
              </a:rPr>
              <a:t>1</a:t>
            </a:r>
            <a:endParaRPr lang="es-ES" sz="2000">
              <a:solidFill>
                <a:schemeClr val="tx1"/>
              </a:solidFill>
              <a:cs typeface="+mn-cs"/>
            </a:endParaRPr>
          </a:p>
        </p:txBody>
      </p:sp>
      <p:pic>
        <p:nvPicPr>
          <p:cNvPr id="29701" name="Picture 6"/>
          <p:cNvPicPr>
            <a:picLocks noChangeAspect="1" noChangeArrowheads="1"/>
          </p:cNvPicPr>
          <p:nvPr/>
        </p:nvPicPr>
        <p:blipFill>
          <a:blip r:embed="rId2"/>
          <a:srcRect/>
          <a:stretch>
            <a:fillRect/>
          </a:stretch>
        </p:blipFill>
        <p:spPr bwMode="auto">
          <a:xfrm>
            <a:off x="1016000" y="2197100"/>
            <a:ext cx="7085013" cy="3968750"/>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600075" y="239713"/>
            <a:ext cx="8332788" cy="365125"/>
          </a:xfrm>
        </p:spPr>
        <p:txBody>
          <a:bodyPr/>
          <a:lstStyle/>
          <a:p>
            <a:r>
              <a:rPr lang="en-US" smtClean="0"/>
              <a:t>Example</a:t>
            </a:r>
          </a:p>
        </p:txBody>
      </p:sp>
      <p:sp>
        <p:nvSpPr>
          <p:cNvPr id="43011" name="Text Box 3"/>
          <p:cNvSpPr txBox="1">
            <a:spLocks noChangeArrowheads="1"/>
          </p:cNvSpPr>
          <p:nvPr/>
        </p:nvSpPr>
        <p:spPr bwMode="auto">
          <a:xfrm>
            <a:off x="971550" y="788988"/>
            <a:ext cx="7921625" cy="4832350"/>
          </a:xfrm>
          <a:prstGeom prst="rect">
            <a:avLst/>
          </a:prstGeom>
          <a:noFill/>
          <a:ln w="9525" algn="ctr">
            <a:noFill/>
            <a:miter lim="800000"/>
            <a:headEnd/>
            <a:tailEnd/>
          </a:ln>
          <a:effectLst>
            <a:prstShdw prst="shdw17" dist="17961" dir="2700000">
              <a:schemeClr val="accent1">
                <a:gamma/>
                <a:shade val="60000"/>
                <a:invGamma/>
              </a:schemeClr>
            </a:prstShdw>
          </a:effectLst>
        </p:spPr>
        <p:txBody>
          <a:bodyPr>
            <a:spAutoFit/>
          </a:bodyPr>
          <a:lstStyle/>
          <a:p>
            <a:pPr marL="342900" indent="-342900">
              <a:spcBef>
                <a:spcPct val="50000"/>
              </a:spcBef>
              <a:defRPr/>
            </a:pPr>
            <a:r>
              <a:rPr lang="en-US" sz="2000">
                <a:solidFill>
                  <a:schemeClr val="tx2"/>
                </a:solidFill>
                <a:cs typeface="+mn-cs"/>
              </a:rPr>
              <a:t>New entrant requests capacity</a:t>
            </a:r>
          </a:p>
          <a:p>
            <a:pPr marL="342900" indent="-342900">
              <a:spcBef>
                <a:spcPct val="50000"/>
              </a:spcBef>
              <a:defRPr/>
            </a:pPr>
            <a:endParaRPr lang="en-US" sz="2000">
              <a:solidFill>
                <a:schemeClr val="tx2"/>
              </a:solidFill>
              <a:cs typeface="+mn-cs"/>
            </a:endParaRPr>
          </a:p>
          <a:p>
            <a:pPr marL="342900" indent="-342900">
              <a:spcBef>
                <a:spcPct val="50000"/>
              </a:spcBef>
              <a:defRPr/>
            </a:pPr>
            <a:endParaRPr lang="en-US" sz="2000">
              <a:solidFill>
                <a:schemeClr val="tx2"/>
              </a:solidFill>
              <a:cs typeface="+mn-cs"/>
            </a:endParaRPr>
          </a:p>
          <a:p>
            <a:pPr marL="342900" indent="-342900">
              <a:spcBef>
                <a:spcPct val="50000"/>
              </a:spcBef>
              <a:defRPr/>
            </a:pPr>
            <a:r>
              <a:rPr lang="en-US" sz="2000">
                <a:solidFill>
                  <a:schemeClr val="tx2"/>
                </a:solidFill>
                <a:cs typeface="+mn-cs"/>
              </a:rPr>
              <a:t>and …</a:t>
            </a:r>
          </a:p>
          <a:p>
            <a:pPr marL="800100" lvl="1" indent="-342900" algn="just" eaLnBrk="0" hangingPunct="0">
              <a:lnSpc>
                <a:spcPct val="110000"/>
              </a:lnSpc>
              <a:spcBef>
                <a:spcPct val="30000"/>
              </a:spcBef>
              <a:spcAft>
                <a:spcPct val="30000"/>
              </a:spcAft>
              <a:buClr>
                <a:schemeClr val="tx2"/>
              </a:buClr>
              <a:buFont typeface="Wingdings" pitchFamily="2" charset="2"/>
              <a:buAutoNum type="arabicPeriod"/>
              <a:defRPr/>
            </a:pPr>
            <a:r>
              <a:rPr lang="en-US" b="0">
                <a:cs typeface="+mn-cs"/>
              </a:rPr>
              <a:t>there is no primary capacity available at the point in the direction requested, thus the TSO is unable to meet at least 1 duly justified request from a shipper,</a:t>
            </a:r>
          </a:p>
          <a:p>
            <a:pPr marL="800100" lvl="1" indent="-342900" algn="just" eaLnBrk="0" hangingPunct="0">
              <a:lnSpc>
                <a:spcPct val="110000"/>
              </a:lnSpc>
              <a:spcBef>
                <a:spcPct val="30000"/>
              </a:spcBef>
              <a:spcAft>
                <a:spcPct val="30000"/>
              </a:spcAft>
              <a:buClr>
                <a:schemeClr val="tx2"/>
              </a:buClr>
              <a:buFont typeface="Wingdings" pitchFamily="2" charset="2"/>
              <a:buAutoNum type="arabicPeriod"/>
              <a:defRPr/>
            </a:pPr>
            <a:r>
              <a:rPr lang="en-US" b="0">
                <a:cs typeface="+mn-cs"/>
              </a:rPr>
              <a:t>the network user is unable to get the firm capacity in the secondary market (either on a bilateral basis, or bulletin board, if any applied), and</a:t>
            </a:r>
          </a:p>
          <a:p>
            <a:pPr marL="800100" lvl="1" indent="-342900" algn="just" eaLnBrk="0" hangingPunct="0">
              <a:lnSpc>
                <a:spcPct val="110000"/>
              </a:lnSpc>
              <a:spcBef>
                <a:spcPct val="30000"/>
              </a:spcBef>
              <a:spcAft>
                <a:spcPct val="30000"/>
              </a:spcAft>
              <a:buClr>
                <a:schemeClr val="tx2"/>
              </a:buClr>
              <a:buFont typeface="Wingdings" pitchFamily="2" charset="2"/>
              <a:buAutoNum type="arabicPeriod"/>
              <a:defRPr/>
            </a:pPr>
            <a:r>
              <a:rPr lang="en-US" b="0">
                <a:cs typeface="+mn-cs"/>
              </a:rPr>
              <a:t>the period requested by the network user is higher than a season.</a:t>
            </a:r>
            <a:endParaRPr lang="en-US" sz="1400" b="0">
              <a:cs typeface="+mn-cs"/>
            </a:endParaRPr>
          </a:p>
          <a:p>
            <a:pPr marL="342900" indent="-342900">
              <a:spcBef>
                <a:spcPct val="50000"/>
              </a:spcBef>
              <a:defRPr/>
            </a:pPr>
            <a:endParaRPr lang="en-US" sz="2000">
              <a:solidFill>
                <a:schemeClr val="tx2"/>
              </a:solidFill>
              <a:cs typeface="+mn-cs"/>
            </a:endParaRPr>
          </a:p>
        </p:txBody>
      </p:sp>
      <p:pic>
        <p:nvPicPr>
          <p:cNvPr id="30723" name="Picture 4"/>
          <p:cNvPicPr>
            <a:picLocks noChangeAspect="1" noChangeArrowheads="1"/>
          </p:cNvPicPr>
          <p:nvPr/>
        </p:nvPicPr>
        <p:blipFill>
          <a:blip r:embed="rId2"/>
          <a:srcRect/>
          <a:stretch>
            <a:fillRect/>
          </a:stretch>
        </p:blipFill>
        <p:spPr bwMode="auto">
          <a:xfrm>
            <a:off x="611188" y="1484313"/>
            <a:ext cx="7921625" cy="388937"/>
          </a:xfrm>
          <a:prstGeom prst="rect">
            <a:avLst/>
          </a:prstGeom>
          <a:noFill/>
          <a:ln w="9525" algn="ctr">
            <a:noFill/>
            <a:miter lim="800000"/>
            <a:headEnd/>
            <a:tailEnd/>
          </a:ln>
        </p:spPr>
      </p:pic>
      <p:sp>
        <p:nvSpPr>
          <p:cNvPr id="43013" name="Oval 5"/>
          <p:cNvSpPr>
            <a:spLocks noChangeArrowheads="1"/>
          </p:cNvSpPr>
          <p:nvPr/>
        </p:nvSpPr>
        <p:spPr bwMode="auto">
          <a:xfrm>
            <a:off x="496888" y="765175"/>
            <a:ext cx="403225" cy="384175"/>
          </a:xfrm>
          <a:prstGeom prst="ellipse">
            <a:avLst/>
          </a:prstGeom>
          <a:solidFill>
            <a:schemeClr val="tx2"/>
          </a:solidFill>
          <a:ln w="9525" algn="ctr">
            <a:noFill/>
            <a:round/>
            <a:headEnd/>
            <a:tailEnd/>
          </a:ln>
          <a:effectLst>
            <a:prstShdw prst="shdw17" dist="17961" dir="2700000">
              <a:schemeClr val="tx2">
                <a:gamma/>
                <a:shade val="60000"/>
                <a:invGamma/>
              </a:schemeClr>
            </a:prstShdw>
          </a:effectLst>
        </p:spPr>
        <p:txBody>
          <a:bodyPr wrap="none" anchor="ctr"/>
          <a:lstStyle/>
          <a:p>
            <a:pPr algn="ctr">
              <a:defRPr/>
            </a:pPr>
            <a:r>
              <a:rPr lang="es-ES_tradnl" sz="2000">
                <a:solidFill>
                  <a:schemeClr val="tx1"/>
                </a:solidFill>
                <a:cs typeface="+mn-cs"/>
              </a:rPr>
              <a:t>2</a:t>
            </a:r>
            <a:endParaRPr lang="es-ES" sz="2000">
              <a:solidFill>
                <a:schemeClr val="tx1"/>
              </a:solidFill>
              <a:cs typeface="+mn-cs"/>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a:xfrm>
            <a:off x="600075" y="239713"/>
            <a:ext cx="8332788" cy="365125"/>
          </a:xfrm>
        </p:spPr>
        <p:txBody>
          <a:bodyPr/>
          <a:lstStyle/>
          <a:p>
            <a:r>
              <a:rPr lang="en-US" smtClean="0"/>
              <a:t>Example</a:t>
            </a:r>
          </a:p>
        </p:txBody>
      </p:sp>
      <p:sp>
        <p:nvSpPr>
          <p:cNvPr id="44035" name="Text Box 3"/>
          <p:cNvSpPr txBox="1">
            <a:spLocks noChangeArrowheads="1"/>
          </p:cNvSpPr>
          <p:nvPr/>
        </p:nvSpPr>
        <p:spPr bwMode="auto">
          <a:xfrm>
            <a:off x="971550" y="788988"/>
            <a:ext cx="7416800" cy="396875"/>
          </a:xfrm>
          <a:prstGeom prst="rect">
            <a:avLst/>
          </a:prstGeom>
          <a:noFill/>
          <a:ln w="9525"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000">
                <a:solidFill>
                  <a:schemeClr val="tx2"/>
                </a:solidFill>
                <a:cs typeface="+mn-cs"/>
              </a:rPr>
              <a:t>TSOs jointly study the utilisation rates of the contracts</a:t>
            </a:r>
          </a:p>
        </p:txBody>
      </p:sp>
      <p:sp>
        <p:nvSpPr>
          <p:cNvPr id="44036" name="Oval 4"/>
          <p:cNvSpPr>
            <a:spLocks noChangeArrowheads="1"/>
          </p:cNvSpPr>
          <p:nvPr/>
        </p:nvSpPr>
        <p:spPr bwMode="auto">
          <a:xfrm>
            <a:off x="496888" y="765175"/>
            <a:ext cx="403225" cy="384175"/>
          </a:xfrm>
          <a:prstGeom prst="ellipse">
            <a:avLst/>
          </a:prstGeom>
          <a:solidFill>
            <a:schemeClr val="tx2"/>
          </a:solidFill>
          <a:ln w="9525" algn="ctr">
            <a:noFill/>
            <a:round/>
            <a:headEnd/>
            <a:tailEnd/>
          </a:ln>
          <a:effectLst>
            <a:prstShdw prst="shdw17" dist="17961" dir="2700000">
              <a:schemeClr val="tx2">
                <a:gamma/>
                <a:shade val="60000"/>
                <a:invGamma/>
              </a:schemeClr>
            </a:prstShdw>
          </a:effectLst>
        </p:spPr>
        <p:txBody>
          <a:bodyPr wrap="none" anchor="ctr"/>
          <a:lstStyle/>
          <a:p>
            <a:pPr algn="ctr">
              <a:defRPr/>
            </a:pPr>
            <a:r>
              <a:rPr lang="es-ES_tradnl" sz="2000">
                <a:solidFill>
                  <a:schemeClr val="tx1"/>
                </a:solidFill>
                <a:cs typeface="+mn-cs"/>
              </a:rPr>
              <a:t>3</a:t>
            </a:r>
            <a:endParaRPr lang="es-ES" sz="2000">
              <a:solidFill>
                <a:schemeClr val="tx1"/>
              </a:solidFill>
              <a:cs typeface="+mn-cs"/>
            </a:endParaRPr>
          </a:p>
        </p:txBody>
      </p:sp>
      <p:pic>
        <p:nvPicPr>
          <p:cNvPr id="31748" name="Picture 5"/>
          <p:cNvPicPr>
            <a:picLocks noChangeAspect="1" noChangeArrowheads="1"/>
          </p:cNvPicPr>
          <p:nvPr/>
        </p:nvPicPr>
        <p:blipFill>
          <a:blip r:embed="rId2"/>
          <a:srcRect/>
          <a:stretch>
            <a:fillRect/>
          </a:stretch>
        </p:blipFill>
        <p:spPr bwMode="auto">
          <a:xfrm>
            <a:off x="395288" y="1125538"/>
            <a:ext cx="8472487" cy="4270375"/>
          </a:xfrm>
          <a:prstGeom prst="rect">
            <a:avLst/>
          </a:prstGeom>
          <a:noFill/>
          <a:ln w="9525" algn="ctr">
            <a:noFill/>
            <a:miter lim="800000"/>
            <a:headEnd/>
            <a:tailEnd/>
          </a:ln>
        </p:spPr>
      </p:pic>
      <p:sp>
        <p:nvSpPr>
          <p:cNvPr id="44038" name="AutoShape 6"/>
          <p:cNvSpPr>
            <a:spLocks noChangeArrowheads="1"/>
          </p:cNvSpPr>
          <p:nvPr/>
        </p:nvSpPr>
        <p:spPr bwMode="auto">
          <a:xfrm>
            <a:off x="5095875" y="1484313"/>
            <a:ext cx="1366838" cy="3600450"/>
          </a:xfrm>
          <a:prstGeom prst="roundRect">
            <a:avLst>
              <a:gd name="adj" fmla="val 16667"/>
            </a:avLst>
          </a:prstGeom>
          <a:noFill/>
          <a:ln w="34925">
            <a:solidFill>
              <a:schemeClr val="bg1"/>
            </a:solidFill>
            <a:round/>
            <a:headEnd/>
            <a:tailEnd/>
          </a:ln>
        </p:spPr>
        <p:txBody>
          <a:bodyPr wrap="none" anchor="ctr"/>
          <a:lstStyle/>
          <a:p>
            <a:endParaRPr lang="fr-FR"/>
          </a:p>
        </p:txBody>
      </p:sp>
      <p:sp>
        <p:nvSpPr>
          <p:cNvPr id="44039" name="AutoShape 7"/>
          <p:cNvSpPr>
            <a:spLocks noChangeArrowheads="1"/>
          </p:cNvSpPr>
          <p:nvPr/>
        </p:nvSpPr>
        <p:spPr bwMode="auto">
          <a:xfrm>
            <a:off x="7092950" y="1484313"/>
            <a:ext cx="1366838" cy="3600450"/>
          </a:xfrm>
          <a:prstGeom prst="roundRect">
            <a:avLst>
              <a:gd name="adj" fmla="val 16667"/>
            </a:avLst>
          </a:prstGeom>
          <a:noFill/>
          <a:ln w="34925" algn="ctr">
            <a:solidFill>
              <a:schemeClr val="bg1"/>
            </a:solidFill>
            <a:round/>
            <a:headEnd/>
            <a:tailEnd/>
          </a:ln>
        </p:spPr>
        <p:txBody>
          <a:bodyPr wrap="none" anchor="ctr"/>
          <a:lstStyle/>
          <a:p>
            <a:endParaRPr lang="fr-FR"/>
          </a:p>
        </p:txBody>
      </p:sp>
      <p:sp>
        <p:nvSpPr>
          <p:cNvPr id="44040" name="AutoShape 8"/>
          <p:cNvSpPr>
            <a:spLocks/>
          </p:cNvSpPr>
          <p:nvPr/>
        </p:nvSpPr>
        <p:spPr bwMode="auto">
          <a:xfrm rot="-5400000">
            <a:off x="6624638" y="3897313"/>
            <a:ext cx="215900" cy="3168650"/>
          </a:xfrm>
          <a:prstGeom prst="leftBrace">
            <a:avLst>
              <a:gd name="adj1" fmla="val 122304"/>
              <a:gd name="adj2" fmla="val 50000"/>
            </a:avLst>
          </a:prstGeom>
          <a:noFill/>
          <a:ln w="28575">
            <a:solidFill>
              <a:schemeClr val="bg1"/>
            </a:solidFill>
            <a:round/>
            <a:headEnd/>
            <a:tailEnd/>
          </a:ln>
        </p:spPr>
        <p:txBody>
          <a:bodyPr vert="eaVert" wrap="none" anchor="ctr"/>
          <a:lstStyle/>
          <a:p>
            <a:pPr algn="ctr"/>
            <a:endParaRPr lang="es-ES" sz="3600" b="0" u="sng">
              <a:solidFill>
                <a:schemeClr val="tx1"/>
              </a:solidFill>
              <a:latin typeface="Times New Roman" pitchFamily="18" charset="0"/>
            </a:endParaRPr>
          </a:p>
        </p:txBody>
      </p:sp>
      <p:sp>
        <p:nvSpPr>
          <p:cNvPr id="44041" name="Text Box 9"/>
          <p:cNvSpPr txBox="1">
            <a:spLocks noChangeArrowheads="1"/>
          </p:cNvSpPr>
          <p:nvPr/>
        </p:nvSpPr>
        <p:spPr bwMode="auto">
          <a:xfrm>
            <a:off x="4624388" y="5643563"/>
            <a:ext cx="4248150" cy="517525"/>
          </a:xfrm>
          <a:prstGeom prst="rect">
            <a:avLst/>
          </a:prstGeom>
          <a:noFill/>
          <a:ln w="9525"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1400" b="0">
                <a:cs typeface="+mn-cs"/>
              </a:rPr>
              <a:t>Annual, winter and summer utilisation rates of shipper 3 and shipper 4 are below 80%</a:t>
            </a:r>
          </a:p>
        </p:txBody>
      </p:sp>
      <p:sp>
        <p:nvSpPr>
          <p:cNvPr id="44042" name="AutoShape 10"/>
          <p:cNvSpPr>
            <a:spLocks noChangeArrowheads="1"/>
          </p:cNvSpPr>
          <p:nvPr/>
        </p:nvSpPr>
        <p:spPr bwMode="auto">
          <a:xfrm rot="10800000">
            <a:off x="3597275" y="5700713"/>
            <a:ext cx="1008063" cy="360362"/>
          </a:xfrm>
          <a:prstGeom prst="rightArrow">
            <a:avLst>
              <a:gd name="adj1" fmla="val 50000"/>
              <a:gd name="adj2" fmla="val 69934"/>
            </a:avLst>
          </a:prstGeom>
          <a:solidFill>
            <a:schemeClr val="tx2"/>
          </a:solidFill>
          <a:ln w="9525" algn="ctr">
            <a:noFill/>
            <a:miter lim="800000"/>
            <a:headEnd/>
            <a:tailEnd/>
          </a:ln>
          <a:effectLst>
            <a:prstShdw prst="shdw17" dist="17961" dir="2700000">
              <a:schemeClr val="tx2">
                <a:gamma/>
                <a:shade val="60000"/>
                <a:invGamma/>
              </a:schemeClr>
            </a:prstShdw>
          </a:effectLst>
        </p:spPr>
        <p:txBody>
          <a:bodyPr wrap="none" anchor="ctr"/>
          <a:lstStyle/>
          <a:p>
            <a:pPr>
              <a:defRPr/>
            </a:pPr>
            <a:endParaRPr lang="fr-FR">
              <a:cs typeface="+mn-cs"/>
            </a:endParaRPr>
          </a:p>
        </p:txBody>
      </p:sp>
      <p:sp>
        <p:nvSpPr>
          <p:cNvPr id="44043" name="AutoShape 11"/>
          <p:cNvSpPr>
            <a:spLocks noChangeArrowheads="1"/>
          </p:cNvSpPr>
          <p:nvPr/>
        </p:nvSpPr>
        <p:spPr bwMode="auto">
          <a:xfrm>
            <a:off x="774700" y="5637213"/>
            <a:ext cx="2663825" cy="465137"/>
          </a:xfrm>
          <a:prstGeom prst="roundRect">
            <a:avLst>
              <a:gd name="adj" fmla="val 16667"/>
            </a:avLst>
          </a:prstGeom>
          <a:noFill/>
          <a:ln w="9525" algn="ctr">
            <a:solidFill>
              <a:schemeClr val="bg1"/>
            </a:solidFill>
            <a:round/>
            <a:headEnd/>
            <a:tailEnd/>
          </a:ln>
        </p:spPr>
        <p:txBody>
          <a:bodyPr anchor="ctr"/>
          <a:lstStyle/>
          <a:p>
            <a:r>
              <a:rPr lang="en-GB" sz="1600" b="0"/>
              <a:t>Capacity shall be released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403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40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404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404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4042"/>
                                        </p:tgtEl>
                                        <p:attrNameLst>
                                          <p:attrName>style.visibility</p:attrName>
                                        </p:attrNameLst>
                                      </p:cBhvr>
                                      <p:to>
                                        <p:strVal val="visible"/>
                                      </p:to>
                                    </p:set>
                                    <p:animEffect transition="in" filter="wipe(down)">
                                      <p:cBhvr>
                                        <p:cTn id="23" dur="500"/>
                                        <p:tgtEl>
                                          <p:spTgt spid="44042"/>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4043"/>
                                        </p:tgtEl>
                                        <p:attrNameLst>
                                          <p:attrName>style.visibility</p:attrName>
                                        </p:attrNameLst>
                                      </p:cBhvr>
                                      <p:to>
                                        <p:strVal val="visible"/>
                                      </p:to>
                                    </p:set>
                                    <p:animEffect transition="in" filter="wipe(down)">
                                      <p:cBhvr>
                                        <p:cTn id="28" dur="500"/>
                                        <p:tgtEl>
                                          <p:spTgt spid="440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8" grpId="0" animBg="1"/>
      <p:bldP spid="44039" grpId="0" animBg="1"/>
      <p:bldP spid="44040" grpId="0" animBg="1"/>
      <p:bldP spid="44041" grpId="0"/>
      <p:bldP spid="44042" grpId="0" animBg="1"/>
      <p:bldP spid="4404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2"/>
          <p:cNvPicPr>
            <a:picLocks noChangeAspect="1" noChangeArrowheads="1"/>
          </p:cNvPicPr>
          <p:nvPr/>
        </p:nvPicPr>
        <p:blipFill>
          <a:blip r:embed="rId2"/>
          <a:srcRect/>
          <a:stretch>
            <a:fillRect/>
          </a:stretch>
        </p:blipFill>
        <p:spPr bwMode="auto">
          <a:xfrm>
            <a:off x="96838" y="1484313"/>
            <a:ext cx="8867775" cy="4221162"/>
          </a:xfrm>
          <a:prstGeom prst="rect">
            <a:avLst/>
          </a:prstGeom>
          <a:noFill/>
          <a:ln w="9525" algn="ctr">
            <a:noFill/>
            <a:miter lim="800000"/>
            <a:headEnd/>
            <a:tailEnd/>
          </a:ln>
        </p:spPr>
      </p:pic>
      <p:sp>
        <p:nvSpPr>
          <p:cNvPr id="32770" name="Rectangle 3"/>
          <p:cNvSpPr>
            <a:spLocks noGrp="1" noChangeArrowheads="1"/>
          </p:cNvSpPr>
          <p:nvPr>
            <p:ph type="title"/>
          </p:nvPr>
        </p:nvSpPr>
        <p:spPr>
          <a:xfrm>
            <a:off x="600075" y="239713"/>
            <a:ext cx="8332788" cy="365125"/>
          </a:xfrm>
        </p:spPr>
        <p:txBody>
          <a:bodyPr/>
          <a:lstStyle/>
          <a:p>
            <a:r>
              <a:rPr lang="en-US" smtClean="0"/>
              <a:t>Example</a:t>
            </a:r>
          </a:p>
        </p:txBody>
      </p:sp>
      <p:sp>
        <p:nvSpPr>
          <p:cNvPr id="45060" name="Text Box 4"/>
          <p:cNvSpPr txBox="1">
            <a:spLocks noChangeArrowheads="1"/>
          </p:cNvSpPr>
          <p:nvPr/>
        </p:nvSpPr>
        <p:spPr bwMode="auto">
          <a:xfrm>
            <a:off x="971550" y="788988"/>
            <a:ext cx="7416800" cy="396875"/>
          </a:xfrm>
          <a:prstGeom prst="rect">
            <a:avLst/>
          </a:prstGeom>
          <a:noFill/>
          <a:ln w="9525"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000">
                <a:solidFill>
                  <a:schemeClr val="tx2"/>
                </a:solidFill>
                <a:cs typeface="+mn-cs"/>
              </a:rPr>
              <a:t>Maximum reduction of capacity (</a:t>
            </a:r>
            <a:r>
              <a:rPr lang="el-GR" sz="2000">
                <a:solidFill>
                  <a:schemeClr val="tx2"/>
                </a:solidFill>
              </a:rPr>
              <a:t>α</a:t>
            </a:r>
            <a:r>
              <a:rPr lang="es-ES_tradnl" sz="2000">
                <a:solidFill>
                  <a:schemeClr val="tx2"/>
                </a:solidFill>
              </a:rPr>
              <a:t> = 1.05)</a:t>
            </a:r>
            <a:endParaRPr lang="el-GR" sz="2000">
              <a:solidFill>
                <a:schemeClr val="tx2"/>
              </a:solidFill>
            </a:endParaRPr>
          </a:p>
        </p:txBody>
      </p:sp>
      <p:sp>
        <p:nvSpPr>
          <p:cNvPr id="45061" name="Oval 5"/>
          <p:cNvSpPr>
            <a:spLocks noChangeArrowheads="1"/>
          </p:cNvSpPr>
          <p:nvPr/>
        </p:nvSpPr>
        <p:spPr bwMode="auto">
          <a:xfrm>
            <a:off x="496888" y="765175"/>
            <a:ext cx="403225" cy="384175"/>
          </a:xfrm>
          <a:prstGeom prst="ellipse">
            <a:avLst/>
          </a:prstGeom>
          <a:solidFill>
            <a:schemeClr val="tx2"/>
          </a:solidFill>
          <a:ln w="9525" algn="ctr">
            <a:noFill/>
            <a:round/>
            <a:headEnd/>
            <a:tailEnd/>
          </a:ln>
          <a:effectLst>
            <a:prstShdw prst="shdw17" dist="17961" dir="2700000">
              <a:schemeClr val="tx2">
                <a:gamma/>
                <a:shade val="60000"/>
                <a:invGamma/>
              </a:schemeClr>
            </a:prstShdw>
          </a:effectLst>
        </p:spPr>
        <p:txBody>
          <a:bodyPr wrap="none" anchor="ctr"/>
          <a:lstStyle/>
          <a:p>
            <a:pPr algn="ctr">
              <a:defRPr/>
            </a:pPr>
            <a:r>
              <a:rPr lang="es-ES_tradnl" sz="2000">
                <a:solidFill>
                  <a:schemeClr val="tx1"/>
                </a:solidFill>
                <a:cs typeface="+mn-cs"/>
              </a:rPr>
              <a:t>4</a:t>
            </a:r>
            <a:endParaRPr lang="es-ES" sz="2000">
              <a:solidFill>
                <a:schemeClr val="tx1"/>
              </a:solidFill>
              <a:cs typeface="+mn-cs"/>
            </a:endParaRPr>
          </a:p>
        </p:txBody>
      </p:sp>
      <p:sp>
        <p:nvSpPr>
          <p:cNvPr id="45062" name="AutoShape 6"/>
          <p:cNvSpPr>
            <a:spLocks noChangeArrowheads="1"/>
          </p:cNvSpPr>
          <p:nvPr/>
        </p:nvSpPr>
        <p:spPr bwMode="auto">
          <a:xfrm>
            <a:off x="5095875" y="2708275"/>
            <a:ext cx="1366838" cy="2232025"/>
          </a:xfrm>
          <a:prstGeom prst="roundRect">
            <a:avLst>
              <a:gd name="adj" fmla="val 16667"/>
            </a:avLst>
          </a:prstGeom>
          <a:noFill/>
          <a:ln w="34925">
            <a:solidFill>
              <a:schemeClr val="accent1"/>
            </a:solidFill>
            <a:round/>
            <a:headEnd/>
            <a:tailEnd/>
          </a:ln>
        </p:spPr>
        <p:txBody>
          <a:bodyPr wrap="none" anchor="ctr"/>
          <a:lstStyle/>
          <a:p>
            <a:endParaRPr lang="fr-FR"/>
          </a:p>
        </p:txBody>
      </p:sp>
      <p:sp>
        <p:nvSpPr>
          <p:cNvPr id="45063" name="AutoShape 7"/>
          <p:cNvSpPr>
            <a:spLocks noChangeArrowheads="1"/>
          </p:cNvSpPr>
          <p:nvPr/>
        </p:nvSpPr>
        <p:spPr bwMode="auto">
          <a:xfrm>
            <a:off x="7092950" y="2708275"/>
            <a:ext cx="1366838" cy="2232025"/>
          </a:xfrm>
          <a:prstGeom prst="roundRect">
            <a:avLst>
              <a:gd name="adj" fmla="val 16667"/>
            </a:avLst>
          </a:prstGeom>
          <a:noFill/>
          <a:ln w="34925" algn="ctr">
            <a:solidFill>
              <a:schemeClr val="accent1"/>
            </a:solidFill>
            <a:round/>
            <a:headEnd/>
            <a:tailEnd/>
          </a:ln>
        </p:spPr>
        <p:txBody>
          <a:bodyPr wrap="none" anchor="ctr"/>
          <a:lstStyle/>
          <a:p>
            <a:endParaRPr lang="fr-FR"/>
          </a:p>
        </p:txBody>
      </p:sp>
      <p:sp>
        <p:nvSpPr>
          <p:cNvPr id="45064" name="AutoShape 8"/>
          <p:cNvSpPr>
            <a:spLocks/>
          </p:cNvSpPr>
          <p:nvPr/>
        </p:nvSpPr>
        <p:spPr bwMode="auto">
          <a:xfrm rot="-5400000">
            <a:off x="6624638" y="3573463"/>
            <a:ext cx="215900" cy="3168650"/>
          </a:xfrm>
          <a:prstGeom prst="leftBrace">
            <a:avLst>
              <a:gd name="adj1" fmla="val 122304"/>
              <a:gd name="adj2" fmla="val 50000"/>
            </a:avLst>
          </a:prstGeom>
          <a:noFill/>
          <a:ln w="28575">
            <a:solidFill>
              <a:schemeClr val="accent1"/>
            </a:solidFill>
            <a:round/>
            <a:headEnd/>
            <a:tailEnd/>
          </a:ln>
        </p:spPr>
        <p:txBody>
          <a:bodyPr vert="eaVert" wrap="none" anchor="ctr"/>
          <a:lstStyle/>
          <a:p>
            <a:pPr algn="ctr"/>
            <a:endParaRPr lang="es-ES" sz="3600" b="0" u="sng">
              <a:solidFill>
                <a:schemeClr val="tx1"/>
              </a:solidFill>
              <a:latin typeface="Times New Roman" pitchFamily="18" charset="0"/>
            </a:endParaRPr>
          </a:p>
        </p:txBody>
      </p:sp>
      <p:sp>
        <p:nvSpPr>
          <p:cNvPr id="45065" name="Text Box 9"/>
          <p:cNvSpPr txBox="1">
            <a:spLocks noChangeArrowheads="1"/>
          </p:cNvSpPr>
          <p:nvPr/>
        </p:nvSpPr>
        <p:spPr bwMode="auto">
          <a:xfrm>
            <a:off x="5435600" y="5546725"/>
            <a:ext cx="3436938" cy="517525"/>
          </a:xfrm>
          <a:prstGeom prst="rect">
            <a:avLst/>
          </a:prstGeom>
          <a:noFill/>
          <a:ln w="9525" algn="ctr">
            <a:noFill/>
            <a:miter lim="800000"/>
            <a:headEnd/>
            <a:tailEnd/>
          </a:ln>
          <a:effectLst>
            <a:prstShdw prst="shdw17" dist="17961" dir="2700000">
              <a:schemeClr val="accent1">
                <a:gamma/>
                <a:shade val="60000"/>
                <a:invGamma/>
              </a:schemeClr>
            </a:prstShdw>
          </a:effectLst>
        </p:spPr>
        <p:txBody>
          <a:bodyPr>
            <a:spAutoFit/>
          </a:bodyPr>
          <a:lstStyle/>
          <a:p>
            <a:pPr algn="ctr">
              <a:spcBef>
                <a:spcPct val="50000"/>
              </a:spcBef>
              <a:defRPr/>
            </a:pPr>
            <a:r>
              <a:rPr lang="en-US" sz="1400" b="0">
                <a:cs typeface="+mn-cs"/>
              </a:rPr>
              <a:t>Maximum reduction is above the requested capacity</a:t>
            </a:r>
          </a:p>
        </p:txBody>
      </p:sp>
      <p:sp>
        <p:nvSpPr>
          <p:cNvPr id="45066" name="AutoShape 10"/>
          <p:cNvSpPr>
            <a:spLocks noChangeArrowheads="1"/>
          </p:cNvSpPr>
          <p:nvPr/>
        </p:nvSpPr>
        <p:spPr bwMode="auto">
          <a:xfrm rot="10800000">
            <a:off x="4572000" y="5684838"/>
            <a:ext cx="1008063" cy="360362"/>
          </a:xfrm>
          <a:prstGeom prst="rightArrow">
            <a:avLst>
              <a:gd name="adj1" fmla="val 50000"/>
              <a:gd name="adj2" fmla="val 69934"/>
            </a:avLst>
          </a:prstGeom>
          <a:solidFill>
            <a:schemeClr val="tx2"/>
          </a:solidFill>
          <a:ln w="9525" algn="ctr">
            <a:noFill/>
            <a:miter lim="800000"/>
            <a:headEnd/>
            <a:tailEnd/>
          </a:ln>
          <a:effectLst>
            <a:prstShdw prst="shdw17" dist="17961" dir="2700000">
              <a:schemeClr val="tx2">
                <a:gamma/>
                <a:shade val="60000"/>
                <a:invGamma/>
              </a:schemeClr>
            </a:prstShdw>
          </a:effectLst>
        </p:spPr>
        <p:txBody>
          <a:bodyPr wrap="none" anchor="ctr"/>
          <a:lstStyle/>
          <a:p>
            <a:pPr>
              <a:defRPr/>
            </a:pPr>
            <a:endParaRPr lang="fr-FR">
              <a:cs typeface="+mn-cs"/>
            </a:endParaRPr>
          </a:p>
        </p:txBody>
      </p:sp>
      <p:sp>
        <p:nvSpPr>
          <p:cNvPr id="45067" name="AutoShape 11"/>
          <p:cNvSpPr>
            <a:spLocks noChangeArrowheads="1"/>
          </p:cNvSpPr>
          <p:nvPr/>
        </p:nvSpPr>
        <p:spPr bwMode="auto">
          <a:xfrm>
            <a:off x="1620838" y="5611813"/>
            <a:ext cx="2663825" cy="465137"/>
          </a:xfrm>
          <a:prstGeom prst="roundRect">
            <a:avLst>
              <a:gd name="adj" fmla="val 16667"/>
            </a:avLst>
          </a:prstGeom>
          <a:noFill/>
          <a:ln w="9525" algn="ctr">
            <a:noFill/>
            <a:round/>
            <a:headEnd/>
            <a:tailEnd/>
          </a:ln>
        </p:spPr>
        <p:txBody>
          <a:bodyPr anchor="ctr"/>
          <a:lstStyle/>
          <a:p>
            <a:pPr algn="r"/>
            <a:r>
              <a:rPr lang="el-GR" sz="1600"/>
              <a:t>α</a:t>
            </a:r>
            <a:r>
              <a:rPr lang="en-GB" sz="1600"/>
              <a:t> should be higher</a:t>
            </a:r>
            <a:endParaRPr lang="en-GB" sz="1600" b="0"/>
          </a:p>
        </p:txBody>
      </p:sp>
      <p:sp>
        <p:nvSpPr>
          <p:cNvPr id="32779" name="Rectangle 3"/>
          <p:cNvSpPr>
            <a:spLocks noChangeArrowheads="1"/>
          </p:cNvSpPr>
          <p:nvPr/>
        </p:nvSpPr>
        <p:spPr bwMode="auto">
          <a:xfrm>
            <a:off x="611188" y="1195388"/>
            <a:ext cx="8332787" cy="720725"/>
          </a:xfrm>
          <a:prstGeom prst="rect">
            <a:avLst/>
          </a:prstGeom>
          <a:noFill/>
          <a:ln w="9525">
            <a:noFill/>
            <a:miter lim="800000"/>
            <a:headEnd/>
            <a:tailEnd/>
          </a:ln>
        </p:spPr>
        <p:txBody>
          <a:bodyPr lIns="0" tIns="0" rIns="0" bIns="0"/>
          <a:lstStyle/>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r>
              <a:rPr lang="en-US" sz="1600" b="0"/>
              <a:t>Each shipper shall be reduced proportionally to the maximum utilization rate between: the annual, the summer and winter utilization rate of each shipper</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506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506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506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506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45066"/>
                                        </p:tgtEl>
                                        <p:attrNameLst>
                                          <p:attrName>style.visibility</p:attrName>
                                        </p:attrNameLst>
                                      </p:cBhvr>
                                      <p:to>
                                        <p:strVal val="visible"/>
                                      </p:to>
                                    </p:set>
                                    <p:animEffect transition="in" filter="wipe(down)">
                                      <p:cBhvr>
                                        <p:cTn id="23" dur="500"/>
                                        <p:tgtEl>
                                          <p:spTgt spid="45066"/>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45067"/>
                                        </p:tgtEl>
                                        <p:attrNameLst>
                                          <p:attrName>style.visibility</p:attrName>
                                        </p:attrNameLst>
                                      </p:cBhvr>
                                      <p:to>
                                        <p:strVal val="visible"/>
                                      </p:to>
                                    </p:set>
                                    <p:animEffect transition="in" filter="wipe(down)">
                                      <p:cBhvr>
                                        <p:cTn id="28" dur="500"/>
                                        <p:tgtEl>
                                          <p:spTgt spid="450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2" grpId="0" animBg="1"/>
      <p:bldP spid="45063" grpId="0" animBg="1"/>
      <p:bldP spid="45064" grpId="0" animBg="1"/>
      <p:bldP spid="45065" grpId="0"/>
      <p:bldP spid="45066" grpId="0" animBg="1"/>
      <p:bldP spid="4506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ChangeArrowheads="1"/>
          </p:cNvSpPr>
          <p:nvPr>
            <p:ph type="title"/>
          </p:nvPr>
        </p:nvSpPr>
        <p:spPr>
          <a:xfrm>
            <a:off x="600075" y="239713"/>
            <a:ext cx="8332788" cy="365125"/>
          </a:xfrm>
        </p:spPr>
        <p:txBody>
          <a:bodyPr/>
          <a:lstStyle/>
          <a:p>
            <a:r>
              <a:rPr lang="en-US" smtClean="0"/>
              <a:t>Example</a:t>
            </a:r>
          </a:p>
        </p:txBody>
      </p:sp>
      <p:sp>
        <p:nvSpPr>
          <p:cNvPr id="46083" name="Text Box 3"/>
          <p:cNvSpPr txBox="1">
            <a:spLocks noChangeArrowheads="1"/>
          </p:cNvSpPr>
          <p:nvPr/>
        </p:nvSpPr>
        <p:spPr bwMode="auto">
          <a:xfrm>
            <a:off x="971550" y="788988"/>
            <a:ext cx="7416800" cy="396875"/>
          </a:xfrm>
          <a:prstGeom prst="rect">
            <a:avLst/>
          </a:prstGeom>
          <a:noFill/>
          <a:ln w="9525" algn="ctr">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US" sz="2000">
                <a:solidFill>
                  <a:schemeClr val="tx2"/>
                </a:solidFill>
                <a:cs typeface="+mn-cs"/>
              </a:rPr>
              <a:t>Final allocation of capacities</a:t>
            </a:r>
          </a:p>
        </p:txBody>
      </p:sp>
      <p:sp>
        <p:nvSpPr>
          <p:cNvPr id="33795" name="Rectangle 3"/>
          <p:cNvSpPr>
            <a:spLocks noChangeArrowheads="1"/>
          </p:cNvSpPr>
          <p:nvPr/>
        </p:nvSpPr>
        <p:spPr bwMode="auto">
          <a:xfrm>
            <a:off x="611188" y="1341438"/>
            <a:ext cx="8332787" cy="503237"/>
          </a:xfrm>
          <a:prstGeom prst="rect">
            <a:avLst/>
          </a:prstGeom>
          <a:noFill/>
          <a:ln w="9525">
            <a:noFill/>
            <a:miter lim="800000"/>
            <a:headEnd/>
            <a:tailEnd/>
          </a:ln>
        </p:spPr>
        <p:txBody>
          <a:bodyPr lIns="0" tIns="0" rIns="0" bIns="0"/>
          <a:lstStyle/>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r>
              <a:rPr lang="en-US" b="0"/>
              <a:t>Effective reduction: α = 1.4085</a:t>
            </a:r>
          </a:p>
        </p:txBody>
      </p:sp>
      <p:sp>
        <p:nvSpPr>
          <p:cNvPr id="46085" name="Oval 5"/>
          <p:cNvSpPr>
            <a:spLocks noChangeArrowheads="1"/>
          </p:cNvSpPr>
          <p:nvPr/>
        </p:nvSpPr>
        <p:spPr bwMode="auto">
          <a:xfrm>
            <a:off x="496888" y="765175"/>
            <a:ext cx="403225" cy="384175"/>
          </a:xfrm>
          <a:prstGeom prst="ellipse">
            <a:avLst/>
          </a:prstGeom>
          <a:solidFill>
            <a:schemeClr val="tx2"/>
          </a:solidFill>
          <a:ln w="9525" algn="ctr">
            <a:noFill/>
            <a:round/>
            <a:headEnd/>
            <a:tailEnd/>
          </a:ln>
          <a:effectLst>
            <a:prstShdw prst="shdw17" dist="17961" dir="2700000">
              <a:schemeClr val="tx2">
                <a:gamma/>
                <a:shade val="60000"/>
                <a:invGamma/>
              </a:schemeClr>
            </a:prstShdw>
          </a:effectLst>
        </p:spPr>
        <p:txBody>
          <a:bodyPr wrap="none" anchor="ctr"/>
          <a:lstStyle/>
          <a:p>
            <a:pPr algn="ctr">
              <a:defRPr/>
            </a:pPr>
            <a:r>
              <a:rPr lang="es-ES_tradnl" sz="2000">
                <a:solidFill>
                  <a:schemeClr val="tx1"/>
                </a:solidFill>
                <a:cs typeface="+mn-cs"/>
              </a:rPr>
              <a:t>5</a:t>
            </a:r>
            <a:endParaRPr lang="es-ES" sz="2000">
              <a:solidFill>
                <a:schemeClr val="tx1"/>
              </a:solidFill>
              <a:cs typeface="+mn-cs"/>
            </a:endParaRPr>
          </a:p>
        </p:txBody>
      </p:sp>
      <p:pic>
        <p:nvPicPr>
          <p:cNvPr id="33797" name="Picture 6"/>
          <p:cNvPicPr>
            <a:picLocks noChangeAspect="1" noChangeArrowheads="1"/>
          </p:cNvPicPr>
          <p:nvPr/>
        </p:nvPicPr>
        <p:blipFill>
          <a:blip r:embed="rId2"/>
          <a:srcRect/>
          <a:stretch>
            <a:fillRect/>
          </a:stretch>
        </p:blipFill>
        <p:spPr bwMode="auto">
          <a:xfrm>
            <a:off x="242888" y="1790700"/>
            <a:ext cx="8640762" cy="3971925"/>
          </a:xfrm>
          <a:prstGeom prst="rect">
            <a:avLst/>
          </a:prstGeom>
          <a:noFill/>
          <a:ln w="9525" algn="ctr">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title" idx="4294967295"/>
          </p:nvPr>
        </p:nvSpPr>
        <p:spPr>
          <a:xfrm>
            <a:off x="642938" y="260350"/>
            <a:ext cx="8332787" cy="365125"/>
          </a:xfrm>
        </p:spPr>
        <p:txBody>
          <a:bodyPr/>
          <a:lstStyle/>
          <a:p>
            <a:r>
              <a:rPr lang="en-GB" smtClean="0"/>
              <a:t>Responses to consultation (I)</a:t>
            </a:r>
          </a:p>
        </p:txBody>
      </p:sp>
      <p:sp>
        <p:nvSpPr>
          <p:cNvPr id="92163" name="Text Box 3"/>
          <p:cNvSpPr txBox="1">
            <a:spLocks noChangeArrowheads="1"/>
          </p:cNvSpPr>
          <p:nvPr/>
        </p:nvSpPr>
        <p:spPr bwMode="auto">
          <a:xfrm>
            <a:off x="611188" y="765175"/>
            <a:ext cx="8281987" cy="996950"/>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lgn="just">
              <a:lnSpc>
                <a:spcPct val="110000"/>
              </a:lnSpc>
              <a:spcBef>
                <a:spcPct val="35000"/>
              </a:spcBef>
              <a:spcAft>
                <a:spcPct val="35000"/>
              </a:spcAft>
              <a:buClr>
                <a:schemeClr val="tx2"/>
              </a:buClr>
              <a:buFont typeface="Wingdings" pitchFamily="2" charset="2"/>
              <a:buNone/>
              <a:defRPr/>
            </a:pPr>
            <a:r>
              <a:rPr lang="en-US" b="0"/>
              <a:t>During the last SG meeting which took place on July, stakeholders were asked to provide feedback on the TSOs CMP harmonisation proposal. TSOs have received two answers.</a:t>
            </a:r>
            <a:endParaRPr lang="en-US">
              <a:solidFill>
                <a:schemeClr val="tx2"/>
              </a:solidFill>
            </a:endParaRPr>
          </a:p>
        </p:txBody>
      </p:sp>
      <p:sp>
        <p:nvSpPr>
          <p:cNvPr id="18435" name="AutoShape 5"/>
          <p:cNvSpPr>
            <a:spLocks noChangeArrowheads="1"/>
          </p:cNvSpPr>
          <p:nvPr/>
        </p:nvSpPr>
        <p:spPr bwMode="auto">
          <a:xfrm>
            <a:off x="612775" y="2200275"/>
            <a:ext cx="3311525" cy="1439863"/>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400" b="0"/>
              <a:t>Total interconnection between France and Spain should be treated as VIP</a:t>
            </a:r>
            <a:endParaRPr lang="en-US" sz="1400" b="0" i="1"/>
          </a:p>
        </p:txBody>
      </p:sp>
      <p:sp>
        <p:nvSpPr>
          <p:cNvPr id="54278" name="Oval 6"/>
          <p:cNvSpPr>
            <a:spLocks noChangeArrowheads="1"/>
          </p:cNvSpPr>
          <p:nvPr/>
        </p:nvSpPr>
        <p:spPr bwMode="auto">
          <a:xfrm>
            <a:off x="323850" y="2203450"/>
            <a:ext cx="403225" cy="384175"/>
          </a:xfrm>
          <a:prstGeom prst="ellipse">
            <a:avLst/>
          </a:prstGeom>
          <a:solidFill>
            <a:schemeClr val="tx2"/>
          </a:solidFill>
          <a:ln w="9525" algn="ctr">
            <a:noFill/>
            <a:round/>
            <a:headEnd/>
            <a:tailEnd/>
          </a:ln>
          <a:effectLst>
            <a:prstShdw prst="shdw17" dist="17961" dir="2700000">
              <a:schemeClr val="tx2">
                <a:gamma/>
                <a:shade val="60000"/>
                <a:invGamma/>
              </a:schemeClr>
            </a:prstShdw>
          </a:effectLst>
        </p:spPr>
        <p:txBody>
          <a:bodyPr wrap="none" anchor="ctr"/>
          <a:lstStyle/>
          <a:p>
            <a:pPr algn="ctr">
              <a:defRPr/>
            </a:pPr>
            <a:r>
              <a:rPr lang="es-ES_tradnl" sz="2000">
                <a:solidFill>
                  <a:schemeClr val="tx1"/>
                </a:solidFill>
                <a:cs typeface="+mn-cs"/>
              </a:rPr>
              <a:t>1</a:t>
            </a:r>
            <a:endParaRPr lang="es-ES" sz="2000">
              <a:solidFill>
                <a:schemeClr val="tx1"/>
              </a:solidFill>
              <a:cs typeface="+mn-cs"/>
            </a:endParaRPr>
          </a:p>
        </p:txBody>
      </p:sp>
      <p:sp>
        <p:nvSpPr>
          <p:cNvPr id="54279" name="AutoShape 7"/>
          <p:cNvSpPr>
            <a:spLocks noChangeArrowheads="1"/>
          </p:cNvSpPr>
          <p:nvPr/>
        </p:nvSpPr>
        <p:spPr bwMode="auto">
          <a:xfrm>
            <a:off x="3987800" y="2744788"/>
            <a:ext cx="865188" cy="431800"/>
          </a:xfrm>
          <a:prstGeom prst="rightArrow">
            <a:avLst>
              <a:gd name="adj1" fmla="val 50000"/>
              <a:gd name="adj2" fmla="val 50092"/>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fr-FR">
              <a:cs typeface="+mn-cs"/>
            </a:endParaRPr>
          </a:p>
        </p:txBody>
      </p:sp>
      <p:sp>
        <p:nvSpPr>
          <p:cNvPr id="18438" name="AutoShape 8"/>
          <p:cNvSpPr>
            <a:spLocks noChangeArrowheads="1"/>
          </p:cNvSpPr>
          <p:nvPr/>
        </p:nvSpPr>
        <p:spPr bwMode="auto">
          <a:xfrm>
            <a:off x="4859338" y="1412875"/>
            <a:ext cx="4124325" cy="2227263"/>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400" b="0"/>
              <a:t>Currently this option is not feasible. Although we are working on it and some characteristics have been implemented and others are being developed. </a:t>
            </a:r>
          </a:p>
          <a:p>
            <a:pPr algn="ctr">
              <a:lnSpc>
                <a:spcPct val="115000"/>
              </a:lnSpc>
            </a:pPr>
            <a:r>
              <a:rPr lang="en-US" sz="1400" b="0"/>
              <a:t>In October 2010, TIGF and Enagás has signed an Operating Manual where they agree to operate their interconnection points as one single point in a coordinated and joint way.</a:t>
            </a:r>
          </a:p>
        </p:txBody>
      </p:sp>
      <p:sp>
        <p:nvSpPr>
          <p:cNvPr id="18439" name="AutoShape 9"/>
          <p:cNvSpPr>
            <a:spLocks noChangeArrowheads="1"/>
          </p:cNvSpPr>
          <p:nvPr/>
        </p:nvSpPr>
        <p:spPr bwMode="auto">
          <a:xfrm>
            <a:off x="612775" y="3859213"/>
            <a:ext cx="3311525" cy="1008062"/>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400" b="0"/>
              <a:t>80% of minimum capacity utilization would be relaxed at a first stage for OS contracts</a:t>
            </a:r>
            <a:endParaRPr lang="en-US" sz="1400" b="0" i="1"/>
          </a:p>
        </p:txBody>
      </p:sp>
      <p:sp>
        <p:nvSpPr>
          <p:cNvPr id="54282" name="Oval 10"/>
          <p:cNvSpPr>
            <a:spLocks noChangeArrowheads="1"/>
          </p:cNvSpPr>
          <p:nvPr/>
        </p:nvSpPr>
        <p:spPr bwMode="auto">
          <a:xfrm>
            <a:off x="323850" y="3714750"/>
            <a:ext cx="403225" cy="384175"/>
          </a:xfrm>
          <a:prstGeom prst="ellipse">
            <a:avLst/>
          </a:prstGeom>
          <a:solidFill>
            <a:schemeClr val="tx2"/>
          </a:solidFill>
          <a:ln w="9525" algn="ctr">
            <a:noFill/>
            <a:round/>
            <a:headEnd/>
            <a:tailEnd/>
          </a:ln>
          <a:effectLst>
            <a:prstShdw prst="shdw17" dist="17961" dir="2700000">
              <a:schemeClr val="tx2">
                <a:gamma/>
                <a:shade val="60000"/>
                <a:invGamma/>
              </a:schemeClr>
            </a:prstShdw>
          </a:effectLst>
        </p:spPr>
        <p:txBody>
          <a:bodyPr wrap="none" anchor="ctr"/>
          <a:lstStyle/>
          <a:p>
            <a:pPr algn="ctr">
              <a:defRPr/>
            </a:pPr>
            <a:r>
              <a:rPr lang="es-ES_tradnl" sz="2000">
                <a:solidFill>
                  <a:schemeClr val="tx1"/>
                </a:solidFill>
                <a:cs typeface="+mn-cs"/>
              </a:rPr>
              <a:t>2</a:t>
            </a:r>
            <a:endParaRPr lang="es-ES" sz="2000">
              <a:solidFill>
                <a:schemeClr val="tx1"/>
              </a:solidFill>
              <a:cs typeface="+mn-cs"/>
            </a:endParaRPr>
          </a:p>
        </p:txBody>
      </p:sp>
      <p:sp>
        <p:nvSpPr>
          <p:cNvPr id="54283" name="AutoShape 11"/>
          <p:cNvSpPr>
            <a:spLocks noChangeArrowheads="1"/>
          </p:cNvSpPr>
          <p:nvPr/>
        </p:nvSpPr>
        <p:spPr bwMode="auto">
          <a:xfrm>
            <a:off x="3995738" y="4146550"/>
            <a:ext cx="865187" cy="431800"/>
          </a:xfrm>
          <a:prstGeom prst="rightArrow">
            <a:avLst>
              <a:gd name="adj1" fmla="val 50000"/>
              <a:gd name="adj2" fmla="val 50092"/>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fr-FR">
              <a:cs typeface="+mn-cs"/>
            </a:endParaRPr>
          </a:p>
        </p:txBody>
      </p:sp>
      <p:sp>
        <p:nvSpPr>
          <p:cNvPr id="18442" name="AutoShape 12"/>
          <p:cNvSpPr>
            <a:spLocks noChangeArrowheads="1"/>
          </p:cNvSpPr>
          <p:nvPr/>
        </p:nvSpPr>
        <p:spPr bwMode="auto">
          <a:xfrm>
            <a:off x="4916488" y="3859213"/>
            <a:ext cx="4067175" cy="1008062"/>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400" b="0"/>
              <a:t>Most of the capacity between SP-FR has been contracted during the OS</a:t>
            </a:r>
            <a:endParaRPr lang="en-US" sz="1400" b="0" i="1"/>
          </a:p>
        </p:txBody>
      </p:sp>
      <p:sp>
        <p:nvSpPr>
          <p:cNvPr id="18443" name="AutoShape 13"/>
          <p:cNvSpPr>
            <a:spLocks noChangeArrowheads="1"/>
          </p:cNvSpPr>
          <p:nvPr/>
        </p:nvSpPr>
        <p:spPr bwMode="auto">
          <a:xfrm>
            <a:off x="612775" y="5084763"/>
            <a:ext cx="3311525" cy="1008062"/>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400" b="0"/>
              <a:t>Reasons to refuse reallocation: when capacity contract is used to supply to the electricity market</a:t>
            </a:r>
            <a:endParaRPr lang="en-US" sz="1400" b="0" i="1"/>
          </a:p>
        </p:txBody>
      </p:sp>
      <p:sp>
        <p:nvSpPr>
          <p:cNvPr id="54286" name="Oval 14"/>
          <p:cNvSpPr>
            <a:spLocks noChangeArrowheads="1"/>
          </p:cNvSpPr>
          <p:nvPr/>
        </p:nvSpPr>
        <p:spPr bwMode="auto">
          <a:xfrm>
            <a:off x="323850" y="4940300"/>
            <a:ext cx="403225" cy="384175"/>
          </a:xfrm>
          <a:prstGeom prst="ellipse">
            <a:avLst/>
          </a:prstGeom>
          <a:solidFill>
            <a:schemeClr val="tx2"/>
          </a:solidFill>
          <a:ln w="9525" algn="ctr">
            <a:noFill/>
            <a:round/>
            <a:headEnd/>
            <a:tailEnd/>
          </a:ln>
          <a:effectLst>
            <a:prstShdw prst="shdw17" dist="17961" dir="2700000">
              <a:schemeClr val="tx2">
                <a:gamma/>
                <a:shade val="60000"/>
                <a:invGamma/>
              </a:schemeClr>
            </a:prstShdw>
          </a:effectLst>
        </p:spPr>
        <p:txBody>
          <a:bodyPr wrap="none" anchor="ctr"/>
          <a:lstStyle/>
          <a:p>
            <a:pPr algn="ctr">
              <a:defRPr/>
            </a:pPr>
            <a:r>
              <a:rPr lang="es-ES_tradnl" sz="2000">
                <a:solidFill>
                  <a:schemeClr val="tx1"/>
                </a:solidFill>
                <a:cs typeface="+mn-cs"/>
              </a:rPr>
              <a:t>3</a:t>
            </a:r>
            <a:endParaRPr lang="es-ES" sz="2000">
              <a:solidFill>
                <a:schemeClr val="tx1"/>
              </a:solidFill>
              <a:cs typeface="+mn-cs"/>
            </a:endParaRPr>
          </a:p>
        </p:txBody>
      </p:sp>
      <p:sp>
        <p:nvSpPr>
          <p:cNvPr id="54287" name="AutoShape 15"/>
          <p:cNvSpPr>
            <a:spLocks noChangeArrowheads="1"/>
          </p:cNvSpPr>
          <p:nvPr/>
        </p:nvSpPr>
        <p:spPr bwMode="auto">
          <a:xfrm>
            <a:off x="3995738" y="5372100"/>
            <a:ext cx="865187" cy="431800"/>
          </a:xfrm>
          <a:prstGeom prst="rightArrow">
            <a:avLst>
              <a:gd name="adj1" fmla="val 50000"/>
              <a:gd name="adj2" fmla="val 50092"/>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fr-FR">
              <a:cs typeface="+mn-cs"/>
            </a:endParaRPr>
          </a:p>
        </p:txBody>
      </p:sp>
      <p:sp>
        <p:nvSpPr>
          <p:cNvPr id="18446" name="AutoShape 16"/>
          <p:cNvSpPr>
            <a:spLocks noChangeArrowheads="1"/>
          </p:cNvSpPr>
          <p:nvPr/>
        </p:nvSpPr>
        <p:spPr bwMode="auto">
          <a:xfrm>
            <a:off x="4916488" y="5084763"/>
            <a:ext cx="4067175" cy="1008062"/>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400" b="0"/>
              <a:t>In an E-E system, the exit point does not treat CCGTs differently from other customers </a:t>
            </a:r>
          </a:p>
        </p:txBody>
      </p:sp>
      <p:sp>
        <p:nvSpPr>
          <p:cNvPr id="18448" name="Text Box 16"/>
          <p:cNvSpPr txBox="1">
            <a:spLocks noChangeArrowheads="1"/>
          </p:cNvSpPr>
          <p:nvPr/>
        </p:nvSpPr>
        <p:spPr bwMode="auto">
          <a:xfrm>
            <a:off x="611188" y="1738313"/>
            <a:ext cx="1657350" cy="39687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s-ES_tradnl" sz="2000">
                <a:solidFill>
                  <a:schemeClr val="tx2"/>
                </a:solidFill>
              </a:rPr>
              <a:t>SHIPPER 1</a:t>
            </a:r>
            <a:endParaRPr lang="es-ES" sz="2000">
              <a:solidFill>
                <a:schemeClr val="tx2"/>
              </a:solidFill>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idx="4294967295"/>
          </p:nvPr>
        </p:nvSpPr>
        <p:spPr>
          <a:xfrm>
            <a:off x="642938" y="260350"/>
            <a:ext cx="8332787" cy="365125"/>
          </a:xfrm>
        </p:spPr>
        <p:txBody>
          <a:bodyPr/>
          <a:lstStyle/>
          <a:p>
            <a:r>
              <a:rPr lang="en-GB" smtClean="0"/>
              <a:t>Responses to consultation (II)</a:t>
            </a:r>
          </a:p>
        </p:txBody>
      </p:sp>
      <p:sp>
        <p:nvSpPr>
          <p:cNvPr id="19458" name="AutoShape 5"/>
          <p:cNvSpPr>
            <a:spLocks noChangeArrowheads="1"/>
          </p:cNvSpPr>
          <p:nvPr/>
        </p:nvSpPr>
        <p:spPr bwMode="auto">
          <a:xfrm>
            <a:off x="612775" y="1222375"/>
            <a:ext cx="3311525" cy="1728788"/>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600" b="0"/>
              <a:t>CAM and CMP should be developed at the same time:</a:t>
            </a:r>
          </a:p>
          <a:p>
            <a:pPr marL="361950" lvl="1" indent="-182563">
              <a:lnSpc>
                <a:spcPct val="115000"/>
              </a:lnSpc>
              <a:buFontTx/>
              <a:buChar char="•"/>
            </a:pPr>
            <a:r>
              <a:rPr lang="en-US" sz="1400" b="0"/>
              <a:t>secondary market, </a:t>
            </a:r>
          </a:p>
          <a:p>
            <a:pPr marL="361950" lvl="1" indent="-182563">
              <a:lnSpc>
                <a:spcPct val="115000"/>
              </a:lnSpc>
              <a:buFontTx/>
              <a:buChar char="•"/>
            </a:pPr>
            <a:r>
              <a:rPr lang="en-US" sz="1400" b="0"/>
              <a:t>ex-ante mechanisms (such as oversubscription and buy-back)</a:t>
            </a:r>
          </a:p>
          <a:p>
            <a:pPr marL="361950" lvl="1" indent="-182563">
              <a:lnSpc>
                <a:spcPct val="115000"/>
              </a:lnSpc>
              <a:buFontTx/>
              <a:buChar char="•"/>
            </a:pPr>
            <a:r>
              <a:rPr lang="en-US" sz="1400" b="0"/>
              <a:t>and only then LT UIOLI</a:t>
            </a:r>
            <a:endParaRPr lang="en-US" sz="1400" b="0" i="1"/>
          </a:p>
        </p:txBody>
      </p:sp>
      <p:sp>
        <p:nvSpPr>
          <p:cNvPr id="54278" name="Oval 6"/>
          <p:cNvSpPr>
            <a:spLocks noChangeArrowheads="1"/>
          </p:cNvSpPr>
          <p:nvPr/>
        </p:nvSpPr>
        <p:spPr bwMode="auto">
          <a:xfrm>
            <a:off x="323850" y="1366838"/>
            <a:ext cx="403225" cy="384175"/>
          </a:xfrm>
          <a:prstGeom prst="ellipse">
            <a:avLst/>
          </a:prstGeom>
          <a:solidFill>
            <a:schemeClr val="tx2"/>
          </a:solidFill>
          <a:ln w="9525" algn="ctr">
            <a:noFill/>
            <a:round/>
            <a:headEnd/>
            <a:tailEnd/>
          </a:ln>
          <a:effectLst>
            <a:prstShdw prst="shdw17" dist="17961" dir="2700000">
              <a:schemeClr val="tx2">
                <a:gamma/>
                <a:shade val="60000"/>
                <a:invGamma/>
              </a:schemeClr>
            </a:prstShdw>
          </a:effectLst>
        </p:spPr>
        <p:txBody>
          <a:bodyPr wrap="none" anchor="ctr"/>
          <a:lstStyle/>
          <a:p>
            <a:pPr algn="ctr">
              <a:defRPr/>
            </a:pPr>
            <a:r>
              <a:rPr lang="es-ES_tradnl" sz="2000">
                <a:solidFill>
                  <a:schemeClr val="tx1"/>
                </a:solidFill>
                <a:cs typeface="+mn-cs"/>
              </a:rPr>
              <a:t>1</a:t>
            </a:r>
            <a:endParaRPr lang="es-ES" sz="2000">
              <a:solidFill>
                <a:schemeClr val="tx1"/>
              </a:solidFill>
              <a:cs typeface="+mn-cs"/>
            </a:endParaRPr>
          </a:p>
        </p:txBody>
      </p:sp>
      <p:sp>
        <p:nvSpPr>
          <p:cNvPr id="54279" name="AutoShape 7"/>
          <p:cNvSpPr>
            <a:spLocks noChangeArrowheads="1"/>
          </p:cNvSpPr>
          <p:nvPr/>
        </p:nvSpPr>
        <p:spPr bwMode="auto">
          <a:xfrm>
            <a:off x="3995738" y="1798638"/>
            <a:ext cx="865187" cy="431800"/>
          </a:xfrm>
          <a:prstGeom prst="rightArrow">
            <a:avLst>
              <a:gd name="adj1" fmla="val 50000"/>
              <a:gd name="adj2" fmla="val 50092"/>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fr-FR">
              <a:cs typeface="+mn-cs"/>
            </a:endParaRPr>
          </a:p>
        </p:txBody>
      </p:sp>
      <p:sp>
        <p:nvSpPr>
          <p:cNvPr id="19461" name="AutoShape 8"/>
          <p:cNvSpPr>
            <a:spLocks noChangeArrowheads="1"/>
          </p:cNvSpPr>
          <p:nvPr/>
        </p:nvSpPr>
        <p:spPr bwMode="auto">
          <a:xfrm>
            <a:off x="4932363" y="1012825"/>
            <a:ext cx="4048125" cy="2052638"/>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400" b="0"/>
              <a:t>Different pilots have been proposed in the 2011-2014 SGRI working plan.</a:t>
            </a:r>
          </a:p>
          <a:p>
            <a:pPr algn="ctr">
              <a:lnSpc>
                <a:spcPct val="115000"/>
              </a:lnSpc>
            </a:pPr>
            <a:r>
              <a:rPr lang="en-US" sz="1400" b="0"/>
              <a:t>It is not possible to implement all these non-approved European rules at the same time, and many of them (e.g. within-day and day-ahead CAM&amp;CMP) would impose high costs (e.g. in IT systems) which regulators have not yet clarified how they would be treated.</a:t>
            </a:r>
          </a:p>
        </p:txBody>
      </p:sp>
      <p:sp>
        <p:nvSpPr>
          <p:cNvPr id="19462" name="AutoShape 9"/>
          <p:cNvSpPr>
            <a:spLocks noChangeArrowheads="1"/>
          </p:cNvSpPr>
          <p:nvPr/>
        </p:nvSpPr>
        <p:spPr bwMode="auto">
          <a:xfrm>
            <a:off x="612775" y="3573463"/>
            <a:ext cx="3311525" cy="1008062"/>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600" b="0"/>
              <a:t>UIOLI procedures should also be applied between Portugal and Spain</a:t>
            </a:r>
            <a:endParaRPr lang="en-US" sz="1600" b="0" i="1"/>
          </a:p>
        </p:txBody>
      </p:sp>
      <p:sp>
        <p:nvSpPr>
          <p:cNvPr id="54282" name="Oval 10"/>
          <p:cNvSpPr>
            <a:spLocks noChangeArrowheads="1"/>
          </p:cNvSpPr>
          <p:nvPr/>
        </p:nvSpPr>
        <p:spPr bwMode="auto">
          <a:xfrm>
            <a:off x="323850" y="3405188"/>
            <a:ext cx="403225" cy="384175"/>
          </a:xfrm>
          <a:prstGeom prst="ellipse">
            <a:avLst/>
          </a:prstGeom>
          <a:solidFill>
            <a:schemeClr val="tx2"/>
          </a:solidFill>
          <a:ln w="9525" algn="ctr">
            <a:noFill/>
            <a:round/>
            <a:headEnd/>
            <a:tailEnd/>
          </a:ln>
          <a:effectLst>
            <a:prstShdw prst="shdw17" dist="17961" dir="2700000">
              <a:schemeClr val="tx2">
                <a:gamma/>
                <a:shade val="60000"/>
                <a:invGamma/>
              </a:schemeClr>
            </a:prstShdw>
          </a:effectLst>
        </p:spPr>
        <p:txBody>
          <a:bodyPr wrap="none" anchor="ctr"/>
          <a:lstStyle/>
          <a:p>
            <a:pPr algn="ctr">
              <a:defRPr/>
            </a:pPr>
            <a:r>
              <a:rPr lang="es-ES_tradnl" sz="2000">
                <a:solidFill>
                  <a:schemeClr val="tx1"/>
                </a:solidFill>
                <a:cs typeface="+mn-cs"/>
              </a:rPr>
              <a:t>2</a:t>
            </a:r>
            <a:endParaRPr lang="es-ES" sz="2000">
              <a:solidFill>
                <a:schemeClr val="tx1"/>
              </a:solidFill>
              <a:cs typeface="+mn-cs"/>
            </a:endParaRPr>
          </a:p>
        </p:txBody>
      </p:sp>
      <p:sp>
        <p:nvSpPr>
          <p:cNvPr id="54283" name="AutoShape 11"/>
          <p:cNvSpPr>
            <a:spLocks noChangeArrowheads="1"/>
          </p:cNvSpPr>
          <p:nvPr/>
        </p:nvSpPr>
        <p:spPr bwMode="auto">
          <a:xfrm>
            <a:off x="3995738" y="3860800"/>
            <a:ext cx="865187" cy="431800"/>
          </a:xfrm>
          <a:prstGeom prst="rightArrow">
            <a:avLst>
              <a:gd name="adj1" fmla="val 50000"/>
              <a:gd name="adj2" fmla="val 50092"/>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fr-FR">
              <a:cs typeface="+mn-cs"/>
            </a:endParaRPr>
          </a:p>
        </p:txBody>
      </p:sp>
      <p:sp>
        <p:nvSpPr>
          <p:cNvPr id="19465" name="AutoShape 12"/>
          <p:cNvSpPr>
            <a:spLocks noChangeArrowheads="1"/>
          </p:cNvSpPr>
          <p:nvPr/>
        </p:nvSpPr>
        <p:spPr bwMode="auto">
          <a:xfrm>
            <a:off x="4932363" y="3141663"/>
            <a:ext cx="4067175" cy="1727200"/>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400" b="0"/>
              <a:t>The application of LT UIOLI procedures is not feasible at the moment because no LT contracts are in place in Portugal.</a:t>
            </a:r>
          </a:p>
          <a:p>
            <a:pPr algn="ctr">
              <a:lnSpc>
                <a:spcPct val="115000"/>
              </a:lnSpc>
            </a:pPr>
            <a:r>
              <a:rPr lang="en-US" sz="1400" b="0"/>
              <a:t>As regards ST UIOLI procedures, again these impose high costs in IT systems and the draft CMP Guideline is subject to changes (Comitology Procedure).</a:t>
            </a:r>
          </a:p>
        </p:txBody>
      </p:sp>
      <p:sp>
        <p:nvSpPr>
          <p:cNvPr id="19466" name="AutoShape 13"/>
          <p:cNvSpPr>
            <a:spLocks noChangeArrowheads="1"/>
          </p:cNvSpPr>
          <p:nvPr/>
        </p:nvSpPr>
        <p:spPr bwMode="auto">
          <a:xfrm>
            <a:off x="612775" y="4941888"/>
            <a:ext cx="3311525" cy="1150937"/>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600" b="0"/>
              <a:t>Process (timing, communication, deadlines…)applying each type of CMP should be coherent with the type of capacity freed up</a:t>
            </a:r>
            <a:endParaRPr lang="en-US" sz="1600" b="0" i="1"/>
          </a:p>
        </p:txBody>
      </p:sp>
      <p:sp>
        <p:nvSpPr>
          <p:cNvPr id="54286" name="Oval 14"/>
          <p:cNvSpPr>
            <a:spLocks noChangeArrowheads="1"/>
          </p:cNvSpPr>
          <p:nvPr/>
        </p:nvSpPr>
        <p:spPr bwMode="auto">
          <a:xfrm>
            <a:off x="323850" y="4797425"/>
            <a:ext cx="403225" cy="384175"/>
          </a:xfrm>
          <a:prstGeom prst="ellipse">
            <a:avLst/>
          </a:prstGeom>
          <a:solidFill>
            <a:schemeClr val="tx2"/>
          </a:solidFill>
          <a:ln w="9525" algn="ctr">
            <a:noFill/>
            <a:round/>
            <a:headEnd/>
            <a:tailEnd/>
          </a:ln>
          <a:effectLst>
            <a:prstShdw prst="shdw17" dist="17961" dir="2700000">
              <a:schemeClr val="tx2">
                <a:gamma/>
                <a:shade val="60000"/>
                <a:invGamma/>
              </a:schemeClr>
            </a:prstShdw>
          </a:effectLst>
        </p:spPr>
        <p:txBody>
          <a:bodyPr wrap="none" anchor="ctr"/>
          <a:lstStyle/>
          <a:p>
            <a:pPr algn="ctr">
              <a:defRPr/>
            </a:pPr>
            <a:r>
              <a:rPr lang="es-ES_tradnl" sz="2000">
                <a:solidFill>
                  <a:schemeClr val="tx1"/>
                </a:solidFill>
                <a:cs typeface="+mn-cs"/>
              </a:rPr>
              <a:t>3</a:t>
            </a:r>
            <a:endParaRPr lang="es-ES" sz="2000">
              <a:solidFill>
                <a:schemeClr val="tx1"/>
              </a:solidFill>
              <a:cs typeface="+mn-cs"/>
            </a:endParaRPr>
          </a:p>
        </p:txBody>
      </p:sp>
      <p:sp>
        <p:nvSpPr>
          <p:cNvPr id="54287" name="AutoShape 15"/>
          <p:cNvSpPr>
            <a:spLocks noChangeArrowheads="1"/>
          </p:cNvSpPr>
          <p:nvPr/>
        </p:nvSpPr>
        <p:spPr bwMode="auto">
          <a:xfrm>
            <a:off x="3995738" y="5229225"/>
            <a:ext cx="865187" cy="431800"/>
          </a:xfrm>
          <a:prstGeom prst="rightArrow">
            <a:avLst>
              <a:gd name="adj1" fmla="val 50000"/>
              <a:gd name="adj2" fmla="val 50092"/>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wrap="none" anchor="ctr"/>
          <a:lstStyle/>
          <a:p>
            <a:pPr>
              <a:defRPr/>
            </a:pPr>
            <a:endParaRPr lang="fr-FR">
              <a:cs typeface="+mn-cs"/>
            </a:endParaRPr>
          </a:p>
        </p:txBody>
      </p:sp>
      <p:sp>
        <p:nvSpPr>
          <p:cNvPr id="19469" name="AutoShape 16"/>
          <p:cNvSpPr>
            <a:spLocks noChangeArrowheads="1"/>
          </p:cNvSpPr>
          <p:nvPr/>
        </p:nvSpPr>
        <p:spPr bwMode="auto">
          <a:xfrm>
            <a:off x="4916488" y="4941888"/>
            <a:ext cx="4067175" cy="1008062"/>
          </a:xfrm>
          <a:prstGeom prst="roundRect">
            <a:avLst>
              <a:gd name="adj" fmla="val 16667"/>
            </a:avLst>
          </a:prstGeom>
          <a:noFill/>
          <a:ln w="38100" algn="ctr">
            <a:solidFill>
              <a:schemeClr val="bg1"/>
            </a:solidFill>
            <a:round/>
            <a:headEnd/>
            <a:tailEnd/>
          </a:ln>
        </p:spPr>
        <p:txBody>
          <a:bodyPr anchor="ctr"/>
          <a:lstStyle/>
          <a:p>
            <a:pPr algn="ctr">
              <a:lnSpc>
                <a:spcPct val="115000"/>
              </a:lnSpc>
            </a:pPr>
            <a:r>
              <a:rPr lang="en-US" sz="1400" b="0"/>
              <a:t>No specific problem identified and no specific proposal provided</a:t>
            </a:r>
          </a:p>
        </p:txBody>
      </p:sp>
      <p:sp>
        <p:nvSpPr>
          <p:cNvPr id="34832" name="Text Box 16"/>
          <p:cNvSpPr txBox="1">
            <a:spLocks noChangeArrowheads="1"/>
          </p:cNvSpPr>
          <p:nvPr/>
        </p:nvSpPr>
        <p:spPr bwMode="auto">
          <a:xfrm>
            <a:off x="611188" y="765175"/>
            <a:ext cx="1657350" cy="396875"/>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s-ES_tradnl" sz="2000">
                <a:solidFill>
                  <a:schemeClr val="tx2"/>
                </a:solidFill>
              </a:rPr>
              <a:t>SHIPPER 2</a:t>
            </a:r>
            <a:endParaRPr lang="es-ES" sz="2000">
              <a:solidFill>
                <a:schemeClr val="tx2"/>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noChangeArrowheads="1"/>
          </p:cNvSpPr>
          <p:nvPr>
            <p:ph type="title" idx="4294967295"/>
          </p:nvPr>
        </p:nvSpPr>
        <p:spPr>
          <a:xfrm>
            <a:off x="642938" y="260350"/>
            <a:ext cx="8332787" cy="365125"/>
          </a:xfrm>
        </p:spPr>
        <p:txBody>
          <a:bodyPr/>
          <a:lstStyle/>
          <a:p>
            <a:r>
              <a:rPr lang="en-GB" smtClean="0"/>
              <a:t>CMP new proposal</a:t>
            </a:r>
          </a:p>
        </p:txBody>
      </p:sp>
      <p:sp>
        <p:nvSpPr>
          <p:cNvPr id="92163" name="Text Box 3"/>
          <p:cNvSpPr txBox="1">
            <a:spLocks noChangeArrowheads="1"/>
          </p:cNvSpPr>
          <p:nvPr/>
        </p:nvSpPr>
        <p:spPr bwMode="auto">
          <a:xfrm>
            <a:off x="611188" y="692150"/>
            <a:ext cx="8281987" cy="2862263"/>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marL="266700" indent="-266700" algn="just">
              <a:lnSpc>
                <a:spcPct val="110000"/>
              </a:lnSpc>
              <a:spcBef>
                <a:spcPct val="35000"/>
              </a:spcBef>
              <a:spcAft>
                <a:spcPct val="35000"/>
              </a:spcAft>
              <a:buClr>
                <a:schemeClr val="tx2"/>
              </a:buClr>
              <a:buFont typeface="Wingdings" pitchFamily="2" charset="2"/>
              <a:buChar char="§"/>
            </a:pPr>
            <a:r>
              <a:rPr lang="en-US" sz="2000" b="0"/>
              <a:t>In XX Madrid Forum the Commission presented the impact Assessment and draft Commission Proposal on Congestion Management Procedures.</a:t>
            </a:r>
          </a:p>
          <a:p>
            <a:pPr marL="266700" indent="-266700" algn="just">
              <a:lnSpc>
                <a:spcPct val="110000"/>
              </a:lnSpc>
              <a:spcBef>
                <a:spcPct val="35000"/>
              </a:spcBef>
              <a:spcAft>
                <a:spcPct val="35000"/>
              </a:spcAft>
              <a:buClr>
                <a:schemeClr val="tx2"/>
              </a:buClr>
              <a:buFont typeface="Wingdings" pitchFamily="2" charset="2"/>
              <a:buChar char="§"/>
            </a:pPr>
            <a:r>
              <a:rPr lang="en-US" sz="2000" b="0"/>
              <a:t>The final text to be sent to Comitology was presented on 19</a:t>
            </a:r>
            <a:r>
              <a:rPr lang="en-US" sz="2000" b="0" baseline="30000"/>
              <a:t>th</a:t>
            </a:r>
            <a:r>
              <a:rPr lang="en-US" sz="2000" b="0"/>
              <a:t> October 2011. However, it has not been published.</a:t>
            </a:r>
          </a:p>
          <a:p>
            <a:pPr marL="266700" indent="-266700" algn="just">
              <a:lnSpc>
                <a:spcPct val="110000"/>
              </a:lnSpc>
              <a:spcBef>
                <a:spcPct val="35000"/>
              </a:spcBef>
              <a:spcAft>
                <a:spcPct val="35000"/>
              </a:spcAft>
              <a:buClr>
                <a:schemeClr val="tx2"/>
              </a:buClr>
              <a:buFont typeface="Wingdings" pitchFamily="2" charset="2"/>
              <a:buChar char="§"/>
            </a:pPr>
            <a:r>
              <a:rPr lang="en-US" sz="2000" b="0"/>
              <a:t>The CMP proposed by the Commission to include a Long-term UIOLI mechanism in line with what has been proposed by TSOs.</a:t>
            </a:r>
            <a:endParaRPr lang="es-ES" sz="2000" b="0"/>
          </a:p>
        </p:txBody>
      </p:sp>
      <p:sp>
        <p:nvSpPr>
          <p:cNvPr id="20483" name="AutoShape 5"/>
          <p:cNvSpPr>
            <a:spLocks noChangeArrowheads="1"/>
          </p:cNvSpPr>
          <p:nvPr/>
        </p:nvSpPr>
        <p:spPr bwMode="auto">
          <a:xfrm>
            <a:off x="779463" y="3716338"/>
            <a:ext cx="7561262" cy="2303462"/>
          </a:xfrm>
          <a:prstGeom prst="roundRect">
            <a:avLst>
              <a:gd name="adj" fmla="val 16667"/>
            </a:avLst>
          </a:prstGeom>
          <a:solidFill>
            <a:schemeClr val="bg1"/>
          </a:solidFill>
          <a:ln w="38100" algn="ctr">
            <a:solidFill>
              <a:schemeClr val="tx2"/>
            </a:solidFill>
            <a:round/>
            <a:headEnd/>
            <a:tailEnd/>
          </a:ln>
        </p:spPr>
        <p:txBody>
          <a:bodyPr anchor="ctr"/>
          <a:lstStyle/>
          <a:p>
            <a:pPr marL="180975" indent="-180975">
              <a:lnSpc>
                <a:spcPct val="115000"/>
              </a:lnSpc>
            </a:pPr>
            <a:r>
              <a:rPr lang="en-US" b="0">
                <a:solidFill>
                  <a:schemeClr val="tx1"/>
                </a:solidFill>
              </a:rPr>
              <a:t>Some questions before we continue the work on UIOLI LT and others CMP measures:</a:t>
            </a:r>
          </a:p>
          <a:p>
            <a:pPr marL="742950" lvl="1" indent="-285750">
              <a:lnSpc>
                <a:spcPct val="115000"/>
              </a:lnSpc>
              <a:buFont typeface="Arial" charset="0"/>
              <a:buChar char="•"/>
            </a:pPr>
            <a:r>
              <a:rPr lang="en-US" sz="1600" b="0">
                <a:solidFill>
                  <a:schemeClr val="tx1"/>
                </a:solidFill>
              </a:rPr>
              <a:t>Do we all agree with the implementation of the Long-term UIOLI as described in the last SG? Or,</a:t>
            </a:r>
          </a:p>
          <a:p>
            <a:pPr marL="742950" lvl="1" indent="-285750">
              <a:lnSpc>
                <a:spcPct val="115000"/>
              </a:lnSpc>
              <a:buFont typeface="Arial" charset="0"/>
              <a:buChar char="•"/>
            </a:pPr>
            <a:r>
              <a:rPr lang="en-US" sz="1600" b="0">
                <a:solidFill>
                  <a:schemeClr val="tx1"/>
                </a:solidFill>
              </a:rPr>
              <a:t> How we continue from now on regarding the new document of CMP measures? Shall we follow it from now? Shall we wait for the outcome of the Comitology process?</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7 Título"/>
          <p:cNvSpPr>
            <a:spLocks noGrp="1"/>
          </p:cNvSpPr>
          <p:nvPr>
            <p:ph type="ctrTitle" sz="quarter" idx="4294967295"/>
          </p:nvPr>
        </p:nvSpPr>
        <p:spPr>
          <a:xfrm>
            <a:off x="811213" y="2881313"/>
            <a:ext cx="7524750" cy="809625"/>
          </a:xfrm>
        </p:spPr>
        <p:txBody>
          <a:bodyPr/>
          <a:lstStyle/>
          <a:p>
            <a:pPr algn="ctr"/>
            <a:r>
              <a:rPr lang="en-GB" sz="3600" smtClean="0"/>
              <a:t>Thank you for your attention!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5"/>
          <p:cNvSpPr>
            <a:spLocks noChangeArrowheads="1"/>
          </p:cNvSpPr>
          <p:nvPr/>
        </p:nvSpPr>
        <p:spPr bwMode="auto">
          <a:xfrm>
            <a:off x="600075" y="836613"/>
            <a:ext cx="8332788" cy="2736850"/>
          </a:xfrm>
          <a:prstGeom prst="rect">
            <a:avLst/>
          </a:prstGeom>
          <a:noFill/>
          <a:ln w="9525">
            <a:noFill/>
            <a:miter lim="800000"/>
            <a:headEnd/>
            <a:tailEnd/>
          </a:ln>
        </p:spPr>
        <p:txBody>
          <a:bodyPr lIns="0" tIns="0" rIns="0" bIns="0"/>
          <a:lstStyle/>
          <a:p>
            <a:pPr marL="266700" indent="-266700" algn="just" defTabSz="336550" eaLnBrk="0" hangingPunct="0">
              <a:lnSpc>
                <a:spcPct val="110000"/>
              </a:lnSpc>
              <a:spcBef>
                <a:spcPct val="35000"/>
              </a:spcBef>
              <a:spcAft>
                <a:spcPct val="35000"/>
              </a:spcAft>
              <a:buClr>
                <a:schemeClr val="tx2"/>
              </a:buClr>
              <a:buFont typeface="Wingdings" pitchFamily="2" charset="2"/>
              <a:buChar char="§"/>
            </a:pPr>
            <a:r>
              <a:rPr lang="en-US" sz="2000" b="0"/>
              <a:t>The Long-Term UIOLI procedure could be applied at the following IPs:</a:t>
            </a:r>
          </a:p>
          <a:p>
            <a:pPr marL="993775" lvl="1" indent="-457200" algn="just" defTabSz="336550" eaLnBrk="0" hangingPunct="0">
              <a:lnSpc>
                <a:spcPct val="110000"/>
              </a:lnSpc>
              <a:spcBef>
                <a:spcPct val="35000"/>
              </a:spcBef>
              <a:spcAft>
                <a:spcPct val="35000"/>
              </a:spcAft>
              <a:buClr>
                <a:schemeClr val="tx2"/>
              </a:buClr>
              <a:buFont typeface="Wingdings" pitchFamily="2" charset="2"/>
              <a:buChar char="§"/>
            </a:pPr>
            <a:r>
              <a:rPr lang="en-US" sz="2000" b="0"/>
              <a:t>GRTgaz North-GRTgaz South</a:t>
            </a:r>
          </a:p>
          <a:p>
            <a:pPr marL="993775" lvl="1" indent="-457200" algn="just" defTabSz="336550" eaLnBrk="0" hangingPunct="0">
              <a:lnSpc>
                <a:spcPct val="110000"/>
              </a:lnSpc>
              <a:spcBef>
                <a:spcPct val="35000"/>
              </a:spcBef>
              <a:spcAft>
                <a:spcPct val="35000"/>
              </a:spcAft>
              <a:buClr>
                <a:schemeClr val="tx2"/>
              </a:buClr>
              <a:buFont typeface="Wingdings" pitchFamily="2" charset="2"/>
              <a:buChar char="§"/>
            </a:pPr>
            <a:r>
              <a:rPr lang="en-US" sz="2000" b="0"/>
              <a:t>GRTgaz South-TIGF</a:t>
            </a:r>
          </a:p>
          <a:p>
            <a:pPr marL="993775" lvl="1" indent="-457200" algn="just" defTabSz="336550" eaLnBrk="0" hangingPunct="0">
              <a:lnSpc>
                <a:spcPct val="110000"/>
              </a:lnSpc>
              <a:spcBef>
                <a:spcPct val="35000"/>
              </a:spcBef>
              <a:spcAft>
                <a:spcPct val="35000"/>
              </a:spcAft>
              <a:buClr>
                <a:schemeClr val="tx2"/>
              </a:buClr>
              <a:buFont typeface="Wingdings" pitchFamily="2" charset="2"/>
              <a:buChar char="§"/>
            </a:pPr>
            <a:r>
              <a:rPr lang="en-US" sz="2000" b="0"/>
              <a:t>TIGF-Enagás</a:t>
            </a:r>
          </a:p>
          <a:p>
            <a:pPr marL="993775" lvl="1" indent="-457200" algn="just" defTabSz="336550" eaLnBrk="0" hangingPunct="0">
              <a:lnSpc>
                <a:spcPct val="110000"/>
              </a:lnSpc>
              <a:spcBef>
                <a:spcPct val="35000"/>
              </a:spcBef>
              <a:spcAft>
                <a:spcPct val="35000"/>
              </a:spcAft>
              <a:buClr>
                <a:schemeClr val="tx2"/>
              </a:buClr>
              <a:buFont typeface="Wingdings" pitchFamily="2" charset="2"/>
              <a:buChar char="§"/>
            </a:pPr>
            <a:r>
              <a:rPr lang="en-US" sz="2000" b="0"/>
              <a:t>TIGF-Naturgás Energía Transporte</a:t>
            </a:r>
          </a:p>
          <a:p>
            <a:pPr marL="266700" indent="-266700" algn="just" defTabSz="336550" eaLnBrk="0" hangingPunct="0">
              <a:lnSpc>
                <a:spcPct val="110000"/>
              </a:lnSpc>
              <a:spcBef>
                <a:spcPct val="35000"/>
              </a:spcBef>
              <a:spcAft>
                <a:spcPct val="35000"/>
              </a:spcAft>
              <a:buClr>
                <a:schemeClr val="tx2"/>
              </a:buClr>
              <a:buFont typeface="Wingdings" pitchFamily="2" charset="2"/>
              <a:buChar char="§"/>
            </a:pPr>
            <a:endParaRPr lang="en-US" sz="2000" b="0"/>
          </a:p>
          <a:p>
            <a:pPr marL="266700" indent="-266700" algn="just" defTabSz="336550" eaLnBrk="0" hangingPunct="0">
              <a:lnSpc>
                <a:spcPct val="110000"/>
              </a:lnSpc>
              <a:spcBef>
                <a:spcPct val="35000"/>
              </a:spcBef>
              <a:spcAft>
                <a:spcPct val="35000"/>
              </a:spcAft>
              <a:buClr>
                <a:schemeClr val="tx2"/>
              </a:buClr>
              <a:buFont typeface="Wingdings" pitchFamily="2" charset="2"/>
              <a:buChar char="§"/>
            </a:pPr>
            <a:endParaRPr lang="en-US" sz="2000" b="0"/>
          </a:p>
          <a:p>
            <a:pPr marL="266700" indent="-266700" algn="just" defTabSz="336550" eaLnBrk="0" hangingPunct="0">
              <a:lnSpc>
                <a:spcPct val="110000"/>
              </a:lnSpc>
              <a:spcBef>
                <a:spcPct val="35000"/>
              </a:spcBef>
              <a:spcAft>
                <a:spcPct val="35000"/>
              </a:spcAft>
              <a:buClr>
                <a:schemeClr val="tx2"/>
              </a:buClr>
              <a:buFont typeface="Wingdings" pitchFamily="2" charset="2"/>
              <a:buChar char="§"/>
            </a:pPr>
            <a:endParaRPr lang="en-US" sz="2000" b="0"/>
          </a:p>
          <a:p>
            <a:pPr marL="266700" indent="-266700" algn="just" defTabSz="336550" eaLnBrk="0" hangingPunct="0">
              <a:lnSpc>
                <a:spcPct val="110000"/>
              </a:lnSpc>
              <a:spcBef>
                <a:spcPct val="35000"/>
              </a:spcBef>
              <a:spcAft>
                <a:spcPct val="35000"/>
              </a:spcAft>
              <a:buClr>
                <a:schemeClr val="tx2"/>
              </a:buClr>
              <a:buFont typeface="Wingdings" pitchFamily="2" charset="2"/>
              <a:buChar char="§"/>
            </a:pPr>
            <a:r>
              <a:rPr lang="en-US" sz="2000" b="0"/>
              <a:t>The Long term UIOLI procedure will be applicable from 1</a:t>
            </a:r>
            <a:r>
              <a:rPr lang="en-US" sz="2000" b="0" baseline="30000"/>
              <a:t>st</a:t>
            </a:r>
            <a:r>
              <a:rPr lang="en-US" sz="2000" b="0"/>
              <a:t> April 2013.</a:t>
            </a:r>
          </a:p>
          <a:p>
            <a:pPr marL="266700" indent="-266700" algn="just" defTabSz="336550" eaLnBrk="0" hangingPunct="0">
              <a:lnSpc>
                <a:spcPct val="110000"/>
              </a:lnSpc>
              <a:spcBef>
                <a:spcPct val="35000"/>
              </a:spcBef>
              <a:spcAft>
                <a:spcPct val="35000"/>
              </a:spcAft>
              <a:buClr>
                <a:schemeClr val="tx2"/>
              </a:buClr>
              <a:buFont typeface="Wingdings" pitchFamily="2" charset="2"/>
              <a:buChar char="§"/>
            </a:pPr>
            <a:endParaRPr lang="en-US" sz="2000" b="0"/>
          </a:p>
        </p:txBody>
      </p:sp>
      <p:sp>
        <p:nvSpPr>
          <p:cNvPr id="23554" name="Rectangle 2"/>
          <p:cNvSpPr>
            <a:spLocks noGrp="1" noChangeArrowheads="1"/>
          </p:cNvSpPr>
          <p:nvPr>
            <p:ph type="title" idx="4294967295"/>
          </p:nvPr>
        </p:nvSpPr>
        <p:spPr>
          <a:xfrm>
            <a:off x="611188" y="260350"/>
            <a:ext cx="8332787" cy="365125"/>
          </a:xfrm>
        </p:spPr>
        <p:txBody>
          <a:bodyPr/>
          <a:lstStyle/>
          <a:p>
            <a:r>
              <a:rPr lang="en-GB" smtClean="0"/>
              <a:t>Where can be applied the UIOLI procedure?</a:t>
            </a:r>
          </a:p>
        </p:txBody>
      </p:sp>
      <p:grpSp>
        <p:nvGrpSpPr>
          <p:cNvPr id="23555" name="Group 4"/>
          <p:cNvGrpSpPr>
            <a:grpSpLocks/>
          </p:cNvGrpSpPr>
          <p:nvPr/>
        </p:nvGrpSpPr>
        <p:grpSpPr bwMode="auto">
          <a:xfrm>
            <a:off x="5270500" y="2060575"/>
            <a:ext cx="2614613" cy="2801938"/>
            <a:chOff x="3174" y="2300"/>
            <a:chExt cx="1647" cy="1765"/>
          </a:xfrm>
        </p:grpSpPr>
        <p:pic>
          <p:nvPicPr>
            <p:cNvPr id="23556" name="Picture 151"/>
            <p:cNvPicPr>
              <a:picLocks noChangeAspect="1" noChangeArrowheads="1"/>
            </p:cNvPicPr>
            <p:nvPr/>
          </p:nvPicPr>
          <p:blipFill>
            <a:blip r:embed="rId2"/>
            <a:srcRect/>
            <a:stretch>
              <a:fillRect/>
            </a:stretch>
          </p:blipFill>
          <p:spPr bwMode="auto">
            <a:xfrm>
              <a:off x="3624" y="2300"/>
              <a:ext cx="1197" cy="1156"/>
            </a:xfrm>
            <a:prstGeom prst="rect">
              <a:avLst/>
            </a:prstGeom>
            <a:noFill/>
            <a:ln w="9525">
              <a:noFill/>
              <a:miter lim="800000"/>
              <a:headEnd/>
              <a:tailEnd/>
            </a:ln>
          </p:spPr>
        </p:pic>
        <p:sp>
          <p:nvSpPr>
            <p:cNvPr id="23557" name="Rectangle 155"/>
            <p:cNvSpPr>
              <a:spLocks noChangeArrowheads="1"/>
            </p:cNvSpPr>
            <p:nvPr/>
          </p:nvSpPr>
          <p:spPr bwMode="auto">
            <a:xfrm>
              <a:off x="4070" y="2558"/>
              <a:ext cx="370" cy="125"/>
            </a:xfrm>
            <a:prstGeom prst="rect">
              <a:avLst/>
            </a:prstGeom>
            <a:noFill/>
            <a:ln w="9525">
              <a:noFill/>
              <a:miter lim="800000"/>
              <a:headEnd/>
              <a:tailEnd/>
            </a:ln>
          </p:spPr>
          <p:txBody>
            <a:bodyPr wrap="none" lIns="0" tIns="0" rIns="0" bIns="0">
              <a:spAutoFit/>
            </a:bodyPr>
            <a:lstStyle/>
            <a:p>
              <a:r>
                <a:rPr lang="es-ES" sz="1300">
                  <a:solidFill>
                    <a:srgbClr val="000000"/>
                  </a:solidFill>
                </a:rPr>
                <a:t>NORTH</a:t>
              </a:r>
              <a:endParaRPr lang="es-ES"/>
            </a:p>
          </p:txBody>
        </p:sp>
        <p:sp>
          <p:nvSpPr>
            <p:cNvPr id="23558" name="Rectangle 156"/>
            <p:cNvSpPr>
              <a:spLocks noChangeArrowheads="1"/>
            </p:cNvSpPr>
            <p:nvPr/>
          </p:nvSpPr>
          <p:spPr bwMode="auto">
            <a:xfrm>
              <a:off x="3525" y="3529"/>
              <a:ext cx="317" cy="125"/>
            </a:xfrm>
            <a:prstGeom prst="rect">
              <a:avLst/>
            </a:prstGeom>
            <a:noFill/>
            <a:ln w="9525">
              <a:noFill/>
              <a:miter lim="800000"/>
              <a:headEnd/>
              <a:tailEnd/>
            </a:ln>
          </p:spPr>
          <p:txBody>
            <a:bodyPr wrap="none" lIns="0" tIns="0" rIns="0" bIns="0">
              <a:spAutoFit/>
            </a:bodyPr>
            <a:lstStyle/>
            <a:p>
              <a:r>
                <a:rPr lang="es-ES" sz="1300">
                  <a:solidFill>
                    <a:srgbClr val="000000"/>
                  </a:solidFill>
                </a:rPr>
                <a:t>SPAIN</a:t>
              </a:r>
              <a:endParaRPr lang="es-ES"/>
            </a:p>
          </p:txBody>
        </p:sp>
        <p:sp>
          <p:nvSpPr>
            <p:cNvPr id="23559" name="Rectangle 157"/>
            <p:cNvSpPr>
              <a:spLocks noChangeArrowheads="1"/>
            </p:cNvSpPr>
            <p:nvPr/>
          </p:nvSpPr>
          <p:spPr bwMode="auto">
            <a:xfrm>
              <a:off x="4179" y="2948"/>
              <a:ext cx="364" cy="125"/>
            </a:xfrm>
            <a:prstGeom prst="rect">
              <a:avLst/>
            </a:prstGeom>
            <a:noFill/>
            <a:ln w="9525">
              <a:noFill/>
              <a:miter lim="800000"/>
              <a:headEnd/>
              <a:tailEnd/>
            </a:ln>
          </p:spPr>
          <p:txBody>
            <a:bodyPr wrap="none" lIns="0" tIns="0" rIns="0" bIns="0">
              <a:spAutoFit/>
            </a:bodyPr>
            <a:lstStyle/>
            <a:p>
              <a:r>
                <a:rPr lang="es-ES" sz="1300">
                  <a:solidFill>
                    <a:srgbClr val="000000"/>
                  </a:solidFill>
                </a:rPr>
                <a:t>SOUTH</a:t>
              </a:r>
              <a:endParaRPr lang="es-ES"/>
            </a:p>
          </p:txBody>
        </p:sp>
        <p:sp>
          <p:nvSpPr>
            <p:cNvPr id="23560" name="Rectangle 158"/>
            <p:cNvSpPr>
              <a:spLocks noChangeArrowheads="1"/>
            </p:cNvSpPr>
            <p:nvPr/>
          </p:nvSpPr>
          <p:spPr bwMode="auto">
            <a:xfrm>
              <a:off x="3997" y="3177"/>
              <a:ext cx="238" cy="125"/>
            </a:xfrm>
            <a:prstGeom prst="rect">
              <a:avLst/>
            </a:prstGeom>
            <a:noFill/>
            <a:ln w="9525">
              <a:noFill/>
              <a:miter lim="800000"/>
              <a:headEnd/>
              <a:tailEnd/>
            </a:ln>
          </p:spPr>
          <p:txBody>
            <a:bodyPr wrap="none" lIns="0" tIns="0" rIns="0" bIns="0">
              <a:spAutoFit/>
            </a:bodyPr>
            <a:lstStyle/>
            <a:p>
              <a:r>
                <a:rPr lang="es-ES" sz="1300">
                  <a:solidFill>
                    <a:srgbClr val="000000"/>
                  </a:solidFill>
                </a:rPr>
                <a:t>TIGF</a:t>
              </a:r>
              <a:endParaRPr lang="es-ES"/>
            </a:p>
          </p:txBody>
        </p:sp>
        <p:grpSp>
          <p:nvGrpSpPr>
            <p:cNvPr id="23561" name="Group 224"/>
            <p:cNvGrpSpPr>
              <a:grpSpLocks/>
            </p:cNvGrpSpPr>
            <p:nvPr/>
          </p:nvGrpSpPr>
          <p:grpSpPr bwMode="auto">
            <a:xfrm>
              <a:off x="3174" y="3229"/>
              <a:ext cx="1158" cy="836"/>
              <a:chOff x="3192" y="2891"/>
              <a:chExt cx="1158" cy="836"/>
            </a:xfrm>
          </p:grpSpPr>
          <p:sp>
            <p:nvSpPr>
              <p:cNvPr id="23566" name="Freeform 222"/>
              <p:cNvSpPr>
                <a:spLocks/>
              </p:cNvSpPr>
              <p:nvPr/>
            </p:nvSpPr>
            <p:spPr bwMode="auto">
              <a:xfrm>
                <a:off x="3192" y="2891"/>
                <a:ext cx="1158" cy="836"/>
              </a:xfrm>
              <a:custGeom>
                <a:avLst/>
                <a:gdLst>
                  <a:gd name="T0" fmla="*/ 0 w 11950"/>
                  <a:gd name="T1" fmla="*/ 0 h 8625"/>
                  <a:gd name="T2" fmla="*/ 0 w 11950"/>
                  <a:gd name="T3" fmla="*/ 0 h 8625"/>
                  <a:gd name="T4" fmla="*/ 0 w 11950"/>
                  <a:gd name="T5" fmla="*/ 0 h 8625"/>
                  <a:gd name="T6" fmla="*/ 0 w 11950"/>
                  <a:gd name="T7" fmla="*/ 0 h 8625"/>
                  <a:gd name="T8" fmla="*/ 0 w 11950"/>
                  <a:gd name="T9" fmla="*/ 0 h 8625"/>
                  <a:gd name="T10" fmla="*/ 0 w 11950"/>
                  <a:gd name="T11" fmla="*/ 0 h 8625"/>
                  <a:gd name="T12" fmla="*/ 0 w 11950"/>
                  <a:gd name="T13" fmla="*/ 0 h 8625"/>
                  <a:gd name="T14" fmla="*/ 0 w 11950"/>
                  <a:gd name="T15" fmla="*/ 0 h 8625"/>
                  <a:gd name="T16" fmla="*/ 0 w 11950"/>
                  <a:gd name="T17" fmla="*/ 0 h 8625"/>
                  <a:gd name="T18" fmla="*/ 0 w 11950"/>
                  <a:gd name="T19" fmla="*/ 0 h 8625"/>
                  <a:gd name="T20" fmla="*/ 0 w 11950"/>
                  <a:gd name="T21" fmla="*/ 0 h 8625"/>
                  <a:gd name="T22" fmla="*/ 0 w 11950"/>
                  <a:gd name="T23" fmla="*/ 0 h 8625"/>
                  <a:gd name="T24" fmla="*/ 0 w 11950"/>
                  <a:gd name="T25" fmla="*/ 0 h 8625"/>
                  <a:gd name="T26" fmla="*/ 0 w 11950"/>
                  <a:gd name="T27" fmla="*/ 0 h 8625"/>
                  <a:gd name="T28" fmla="*/ 0 w 11950"/>
                  <a:gd name="T29" fmla="*/ 0 h 8625"/>
                  <a:gd name="T30" fmla="*/ 0 w 11950"/>
                  <a:gd name="T31" fmla="*/ 0 h 8625"/>
                  <a:gd name="T32" fmla="*/ 0 w 11950"/>
                  <a:gd name="T33" fmla="*/ 0 h 8625"/>
                  <a:gd name="T34" fmla="*/ 0 w 11950"/>
                  <a:gd name="T35" fmla="*/ 0 h 8625"/>
                  <a:gd name="T36" fmla="*/ 0 w 11950"/>
                  <a:gd name="T37" fmla="*/ 0 h 8625"/>
                  <a:gd name="T38" fmla="*/ 0 w 11950"/>
                  <a:gd name="T39" fmla="*/ 0 h 8625"/>
                  <a:gd name="T40" fmla="*/ 0 w 11950"/>
                  <a:gd name="T41" fmla="*/ 0 h 8625"/>
                  <a:gd name="T42" fmla="*/ 0 w 11950"/>
                  <a:gd name="T43" fmla="*/ 0 h 8625"/>
                  <a:gd name="T44" fmla="*/ 0 w 11950"/>
                  <a:gd name="T45" fmla="*/ 0 h 8625"/>
                  <a:gd name="T46" fmla="*/ 0 w 11950"/>
                  <a:gd name="T47" fmla="*/ 0 h 8625"/>
                  <a:gd name="T48" fmla="*/ 0 w 11950"/>
                  <a:gd name="T49" fmla="*/ 0 h 8625"/>
                  <a:gd name="T50" fmla="*/ 0 w 11950"/>
                  <a:gd name="T51" fmla="*/ 0 h 8625"/>
                  <a:gd name="T52" fmla="*/ 0 w 11950"/>
                  <a:gd name="T53" fmla="*/ 0 h 8625"/>
                  <a:gd name="T54" fmla="*/ 0 w 11950"/>
                  <a:gd name="T55" fmla="*/ 0 h 8625"/>
                  <a:gd name="T56" fmla="*/ 0 w 11950"/>
                  <a:gd name="T57" fmla="*/ 0 h 8625"/>
                  <a:gd name="T58" fmla="*/ 0 w 11950"/>
                  <a:gd name="T59" fmla="*/ 0 h 8625"/>
                  <a:gd name="T60" fmla="*/ 0 w 11950"/>
                  <a:gd name="T61" fmla="*/ 0 h 8625"/>
                  <a:gd name="T62" fmla="*/ 0 w 11950"/>
                  <a:gd name="T63" fmla="*/ 0 h 8625"/>
                  <a:gd name="T64" fmla="*/ 0 w 11950"/>
                  <a:gd name="T65" fmla="*/ 0 h 8625"/>
                  <a:gd name="T66" fmla="*/ 0 w 11950"/>
                  <a:gd name="T67" fmla="*/ 0 h 8625"/>
                  <a:gd name="T68" fmla="*/ 0 w 11950"/>
                  <a:gd name="T69" fmla="*/ 0 h 8625"/>
                  <a:gd name="T70" fmla="*/ 0 w 11950"/>
                  <a:gd name="T71" fmla="*/ 0 h 8625"/>
                  <a:gd name="T72" fmla="*/ 0 w 11950"/>
                  <a:gd name="T73" fmla="*/ 0 h 8625"/>
                  <a:gd name="T74" fmla="*/ 0 w 11950"/>
                  <a:gd name="T75" fmla="*/ 0 h 8625"/>
                  <a:gd name="T76" fmla="*/ 0 w 11950"/>
                  <a:gd name="T77" fmla="*/ 0 h 8625"/>
                  <a:gd name="T78" fmla="*/ 0 w 11950"/>
                  <a:gd name="T79" fmla="*/ 0 h 8625"/>
                  <a:gd name="T80" fmla="*/ 0 w 11950"/>
                  <a:gd name="T81" fmla="*/ 0 h 8625"/>
                  <a:gd name="T82" fmla="*/ 0 w 11950"/>
                  <a:gd name="T83" fmla="*/ 0 h 8625"/>
                  <a:gd name="T84" fmla="*/ 0 w 11950"/>
                  <a:gd name="T85" fmla="*/ 0 h 8625"/>
                  <a:gd name="T86" fmla="*/ 0 w 11950"/>
                  <a:gd name="T87" fmla="*/ 0 h 8625"/>
                  <a:gd name="T88" fmla="*/ 0 w 11950"/>
                  <a:gd name="T89" fmla="*/ 0 h 8625"/>
                  <a:gd name="T90" fmla="*/ 0 w 11950"/>
                  <a:gd name="T91" fmla="*/ 0 h 8625"/>
                  <a:gd name="T92" fmla="*/ 0 w 11950"/>
                  <a:gd name="T93" fmla="*/ 0 h 8625"/>
                  <a:gd name="T94" fmla="*/ 0 w 11950"/>
                  <a:gd name="T95" fmla="*/ 0 h 8625"/>
                  <a:gd name="T96" fmla="*/ 0 w 11950"/>
                  <a:gd name="T97" fmla="*/ 0 h 8625"/>
                  <a:gd name="T98" fmla="*/ 0 w 11950"/>
                  <a:gd name="T99" fmla="*/ 0 h 8625"/>
                  <a:gd name="T100" fmla="*/ 0 w 11950"/>
                  <a:gd name="T101" fmla="*/ 0 h 8625"/>
                  <a:gd name="T102" fmla="*/ 0 w 11950"/>
                  <a:gd name="T103" fmla="*/ 0 h 8625"/>
                  <a:gd name="T104" fmla="*/ 0 w 11950"/>
                  <a:gd name="T105" fmla="*/ 0 h 8625"/>
                  <a:gd name="T106" fmla="*/ 0 w 11950"/>
                  <a:gd name="T107" fmla="*/ 0 h 8625"/>
                  <a:gd name="T108" fmla="*/ 0 w 11950"/>
                  <a:gd name="T109" fmla="*/ 0 h 8625"/>
                  <a:gd name="T110" fmla="*/ 0 w 11950"/>
                  <a:gd name="T111" fmla="*/ 0 h 8625"/>
                  <a:gd name="T112" fmla="*/ 0 w 11950"/>
                  <a:gd name="T113" fmla="*/ 0 h 8625"/>
                  <a:gd name="T114" fmla="*/ 0 w 11950"/>
                  <a:gd name="T115" fmla="*/ 0 h 8625"/>
                  <a:gd name="T116" fmla="*/ 0 w 11950"/>
                  <a:gd name="T117" fmla="*/ 0 h 8625"/>
                  <a:gd name="T118" fmla="*/ 0 w 11950"/>
                  <a:gd name="T119" fmla="*/ 0 h 8625"/>
                  <a:gd name="T120" fmla="*/ 0 w 11950"/>
                  <a:gd name="T121" fmla="*/ 0 h 8625"/>
                  <a:gd name="T122" fmla="*/ 0 w 11950"/>
                  <a:gd name="T123" fmla="*/ 0 h 86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950"/>
                  <a:gd name="T187" fmla="*/ 0 h 8625"/>
                  <a:gd name="T188" fmla="*/ 11950 w 11950"/>
                  <a:gd name="T189" fmla="*/ 8625 h 86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950" h="8625">
                    <a:moveTo>
                      <a:pt x="11911" y="2157"/>
                    </a:moveTo>
                    <a:cubicBezTo>
                      <a:pt x="11834" y="2122"/>
                      <a:pt x="11834" y="2122"/>
                      <a:pt x="11834" y="2122"/>
                    </a:cubicBezTo>
                    <a:cubicBezTo>
                      <a:pt x="11795" y="2122"/>
                      <a:pt x="11795" y="2122"/>
                      <a:pt x="11795" y="2122"/>
                    </a:cubicBezTo>
                    <a:cubicBezTo>
                      <a:pt x="11718" y="2088"/>
                      <a:pt x="11718" y="2088"/>
                      <a:pt x="11718" y="2088"/>
                    </a:cubicBezTo>
                    <a:cubicBezTo>
                      <a:pt x="11680" y="2020"/>
                      <a:pt x="11680" y="2020"/>
                      <a:pt x="11680" y="2020"/>
                    </a:cubicBezTo>
                    <a:cubicBezTo>
                      <a:pt x="11680" y="2020"/>
                      <a:pt x="11680" y="2020"/>
                      <a:pt x="11680" y="2020"/>
                    </a:cubicBezTo>
                    <a:cubicBezTo>
                      <a:pt x="11641" y="2020"/>
                      <a:pt x="11641" y="2020"/>
                      <a:pt x="11641" y="2020"/>
                    </a:cubicBezTo>
                    <a:cubicBezTo>
                      <a:pt x="11641" y="2020"/>
                      <a:pt x="11641" y="2020"/>
                      <a:pt x="11641" y="2020"/>
                    </a:cubicBezTo>
                    <a:cubicBezTo>
                      <a:pt x="11641" y="2020"/>
                      <a:pt x="11526" y="2122"/>
                      <a:pt x="11448" y="2122"/>
                    </a:cubicBezTo>
                    <a:cubicBezTo>
                      <a:pt x="11333" y="2157"/>
                      <a:pt x="11333" y="2191"/>
                      <a:pt x="11256" y="2225"/>
                    </a:cubicBezTo>
                    <a:cubicBezTo>
                      <a:pt x="11256" y="2225"/>
                      <a:pt x="11178" y="2225"/>
                      <a:pt x="11178" y="2225"/>
                    </a:cubicBezTo>
                    <a:cubicBezTo>
                      <a:pt x="11102" y="2191"/>
                      <a:pt x="11063" y="2191"/>
                      <a:pt x="11025" y="2122"/>
                    </a:cubicBezTo>
                    <a:cubicBezTo>
                      <a:pt x="10986" y="2157"/>
                      <a:pt x="10909" y="2157"/>
                      <a:pt x="10832" y="2157"/>
                    </a:cubicBezTo>
                    <a:cubicBezTo>
                      <a:pt x="10793" y="2225"/>
                      <a:pt x="10793" y="2225"/>
                      <a:pt x="10716" y="2259"/>
                    </a:cubicBezTo>
                    <a:cubicBezTo>
                      <a:pt x="10716" y="2191"/>
                      <a:pt x="10716" y="2191"/>
                      <a:pt x="10639" y="2157"/>
                    </a:cubicBezTo>
                    <a:cubicBezTo>
                      <a:pt x="10639" y="2157"/>
                      <a:pt x="10562" y="2088"/>
                      <a:pt x="10485" y="2122"/>
                    </a:cubicBezTo>
                    <a:cubicBezTo>
                      <a:pt x="10485" y="2054"/>
                      <a:pt x="10485" y="1986"/>
                      <a:pt x="10446" y="1951"/>
                    </a:cubicBezTo>
                    <a:cubicBezTo>
                      <a:pt x="10369" y="1883"/>
                      <a:pt x="10292" y="1917"/>
                      <a:pt x="10177" y="1986"/>
                    </a:cubicBezTo>
                    <a:cubicBezTo>
                      <a:pt x="10177" y="1986"/>
                      <a:pt x="10138" y="1986"/>
                      <a:pt x="10061" y="2020"/>
                    </a:cubicBezTo>
                    <a:cubicBezTo>
                      <a:pt x="9907" y="1986"/>
                      <a:pt x="10022" y="1848"/>
                      <a:pt x="9868" y="1814"/>
                    </a:cubicBezTo>
                    <a:cubicBezTo>
                      <a:pt x="9791" y="1712"/>
                      <a:pt x="9521" y="1746"/>
                      <a:pt x="9521" y="1746"/>
                    </a:cubicBezTo>
                    <a:cubicBezTo>
                      <a:pt x="9444" y="1643"/>
                      <a:pt x="9367" y="1712"/>
                      <a:pt x="9251" y="1746"/>
                    </a:cubicBezTo>
                    <a:cubicBezTo>
                      <a:pt x="9251" y="1746"/>
                      <a:pt x="9251" y="1746"/>
                      <a:pt x="9251" y="1746"/>
                    </a:cubicBezTo>
                    <a:cubicBezTo>
                      <a:pt x="9213" y="1814"/>
                      <a:pt x="9213" y="1814"/>
                      <a:pt x="9213" y="1814"/>
                    </a:cubicBezTo>
                    <a:cubicBezTo>
                      <a:pt x="9174" y="1746"/>
                      <a:pt x="9136" y="1746"/>
                      <a:pt x="9136" y="1746"/>
                    </a:cubicBezTo>
                    <a:cubicBezTo>
                      <a:pt x="8982" y="1712"/>
                      <a:pt x="8905" y="1746"/>
                      <a:pt x="8788" y="1746"/>
                    </a:cubicBezTo>
                    <a:cubicBezTo>
                      <a:pt x="8712" y="1780"/>
                      <a:pt x="8788" y="1712"/>
                      <a:pt x="8712" y="1643"/>
                    </a:cubicBezTo>
                    <a:cubicBezTo>
                      <a:pt x="8635" y="1677"/>
                      <a:pt x="8557" y="1609"/>
                      <a:pt x="8480" y="1575"/>
                    </a:cubicBezTo>
                    <a:cubicBezTo>
                      <a:pt x="8403" y="1541"/>
                      <a:pt x="8288" y="1609"/>
                      <a:pt x="8288" y="1609"/>
                    </a:cubicBezTo>
                    <a:cubicBezTo>
                      <a:pt x="8210" y="1609"/>
                      <a:pt x="8210" y="1609"/>
                      <a:pt x="8133" y="1575"/>
                    </a:cubicBezTo>
                    <a:cubicBezTo>
                      <a:pt x="8056" y="1575"/>
                      <a:pt x="8056" y="1541"/>
                      <a:pt x="7979" y="1472"/>
                    </a:cubicBezTo>
                    <a:cubicBezTo>
                      <a:pt x="7979" y="1472"/>
                      <a:pt x="7902" y="1438"/>
                      <a:pt x="7825" y="1369"/>
                    </a:cubicBezTo>
                    <a:cubicBezTo>
                      <a:pt x="7671" y="1301"/>
                      <a:pt x="7710" y="1403"/>
                      <a:pt x="7593" y="1369"/>
                    </a:cubicBezTo>
                    <a:cubicBezTo>
                      <a:pt x="7517" y="1301"/>
                      <a:pt x="7478" y="1335"/>
                      <a:pt x="7440" y="1267"/>
                    </a:cubicBezTo>
                    <a:cubicBezTo>
                      <a:pt x="7440" y="1267"/>
                      <a:pt x="7362" y="1232"/>
                      <a:pt x="7440" y="1164"/>
                    </a:cubicBezTo>
                    <a:cubicBezTo>
                      <a:pt x="7517" y="1027"/>
                      <a:pt x="7208" y="1027"/>
                      <a:pt x="7208" y="1027"/>
                    </a:cubicBezTo>
                    <a:cubicBezTo>
                      <a:pt x="7170" y="959"/>
                      <a:pt x="7170" y="890"/>
                      <a:pt x="7170" y="890"/>
                    </a:cubicBezTo>
                    <a:cubicBezTo>
                      <a:pt x="7170" y="890"/>
                      <a:pt x="7015" y="856"/>
                      <a:pt x="7015" y="856"/>
                    </a:cubicBezTo>
                    <a:cubicBezTo>
                      <a:pt x="6900" y="890"/>
                      <a:pt x="6900" y="890"/>
                      <a:pt x="6900" y="890"/>
                    </a:cubicBezTo>
                    <a:cubicBezTo>
                      <a:pt x="6823" y="890"/>
                      <a:pt x="6823" y="890"/>
                      <a:pt x="6823" y="890"/>
                    </a:cubicBezTo>
                    <a:cubicBezTo>
                      <a:pt x="6746" y="924"/>
                      <a:pt x="6746" y="924"/>
                      <a:pt x="6746" y="924"/>
                    </a:cubicBezTo>
                    <a:cubicBezTo>
                      <a:pt x="6630" y="924"/>
                      <a:pt x="6630" y="924"/>
                      <a:pt x="6630" y="924"/>
                    </a:cubicBezTo>
                    <a:cubicBezTo>
                      <a:pt x="6630" y="924"/>
                      <a:pt x="6630" y="924"/>
                      <a:pt x="6630" y="924"/>
                    </a:cubicBezTo>
                    <a:cubicBezTo>
                      <a:pt x="6515" y="959"/>
                      <a:pt x="6515" y="959"/>
                      <a:pt x="6515" y="959"/>
                    </a:cubicBezTo>
                    <a:cubicBezTo>
                      <a:pt x="6437" y="959"/>
                      <a:pt x="6437" y="959"/>
                      <a:pt x="6437" y="959"/>
                    </a:cubicBezTo>
                    <a:cubicBezTo>
                      <a:pt x="6360" y="924"/>
                      <a:pt x="6360" y="924"/>
                      <a:pt x="6360" y="924"/>
                    </a:cubicBezTo>
                    <a:cubicBezTo>
                      <a:pt x="6360" y="856"/>
                      <a:pt x="6360" y="856"/>
                      <a:pt x="6360" y="856"/>
                    </a:cubicBezTo>
                    <a:cubicBezTo>
                      <a:pt x="6283" y="890"/>
                      <a:pt x="6283" y="890"/>
                      <a:pt x="6283" y="890"/>
                    </a:cubicBezTo>
                    <a:cubicBezTo>
                      <a:pt x="6283" y="890"/>
                      <a:pt x="6283" y="890"/>
                      <a:pt x="6283" y="890"/>
                    </a:cubicBezTo>
                    <a:cubicBezTo>
                      <a:pt x="6206" y="787"/>
                      <a:pt x="6206" y="787"/>
                      <a:pt x="6206" y="787"/>
                    </a:cubicBezTo>
                    <a:cubicBezTo>
                      <a:pt x="6129" y="787"/>
                      <a:pt x="6129" y="787"/>
                      <a:pt x="6129" y="787"/>
                    </a:cubicBezTo>
                    <a:cubicBezTo>
                      <a:pt x="6052" y="787"/>
                      <a:pt x="6052" y="787"/>
                      <a:pt x="6052" y="787"/>
                    </a:cubicBezTo>
                    <a:cubicBezTo>
                      <a:pt x="6013" y="822"/>
                      <a:pt x="6013" y="822"/>
                      <a:pt x="6013" y="822"/>
                    </a:cubicBezTo>
                    <a:cubicBezTo>
                      <a:pt x="5936" y="753"/>
                      <a:pt x="5936" y="753"/>
                      <a:pt x="5936" y="753"/>
                    </a:cubicBezTo>
                    <a:cubicBezTo>
                      <a:pt x="5859" y="787"/>
                      <a:pt x="5859" y="787"/>
                      <a:pt x="5859" y="787"/>
                    </a:cubicBezTo>
                    <a:cubicBezTo>
                      <a:pt x="5782" y="787"/>
                      <a:pt x="5782" y="787"/>
                      <a:pt x="5782" y="787"/>
                    </a:cubicBezTo>
                    <a:cubicBezTo>
                      <a:pt x="5705" y="787"/>
                      <a:pt x="5705" y="787"/>
                      <a:pt x="5705" y="787"/>
                    </a:cubicBezTo>
                    <a:cubicBezTo>
                      <a:pt x="5628" y="753"/>
                      <a:pt x="5628" y="753"/>
                      <a:pt x="5628" y="753"/>
                    </a:cubicBezTo>
                    <a:cubicBezTo>
                      <a:pt x="5628" y="685"/>
                      <a:pt x="5628" y="685"/>
                      <a:pt x="5628" y="685"/>
                    </a:cubicBezTo>
                    <a:cubicBezTo>
                      <a:pt x="5628" y="651"/>
                      <a:pt x="5628" y="651"/>
                      <a:pt x="5628" y="651"/>
                    </a:cubicBezTo>
                    <a:cubicBezTo>
                      <a:pt x="5551" y="651"/>
                      <a:pt x="5551" y="651"/>
                      <a:pt x="5551" y="651"/>
                    </a:cubicBezTo>
                    <a:cubicBezTo>
                      <a:pt x="5473" y="617"/>
                      <a:pt x="5473" y="617"/>
                      <a:pt x="5473" y="617"/>
                    </a:cubicBezTo>
                    <a:cubicBezTo>
                      <a:pt x="5358" y="617"/>
                      <a:pt x="5358" y="617"/>
                      <a:pt x="5358" y="617"/>
                    </a:cubicBezTo>
                    <a:cubicBezTo>
                      <a:pt x="5358" y="685"/>
                      <a:pt x="5358" y="685"/>
                      <a:pt x="5358" y="685"/>
                    </a:cubicBezTo>
                    <a:cubicBezTo>
                      <a:pt x="5281" y="685"/>
                      <a:pt x="5281" y="685"/>
                      <a:pt x="5281" y="685"/>
                    </a:cubicBezTo>
                    <a:cubicBezTo>
                      <a:pt x="5281" y="651"/>
                      <a:pt x="5281" y="651"/>
                      <a:pt x="5281" y="651"/>
                    </a:cubicBezTo>
                    <a:cubicBezTo>
                      <a:pt x="5203" y="651"/>
                      <a:pt x="5203" y="651"/>
                      <a:pt x="5203" y="651"/>
                    </a:cubicBezTo>
                    <a:cubicBezTo>
                      <a:pt x="5203" y="582"/>
                      <a:pt x="5203" y="582"/>
                      <a:pt x="5203" y="582"/>
                    </a:cubicBezTo>
                    <a:cubicBezTo>
                      <a:pt x="5088" y="685"/>
                      <a:pt x="5088" y="685"/>
                      <a:pt x="5088" y="685"/>
                    </a:cubicBezTo>
                    <a:cubicBezTo>
                      <a:pt x="4972" y="685"/>
                      <a:pt x="4972" y="685"/>
                      <a:pt x="4972" y="685"/>
                    </a:cubicBezTo>
                    <a:cubicBezTo>
                      <a:pt x="4818" y="719"/>
                      <a:pt x="4818" y="719"/>
                      <a:pt x="4818" y="719"/>
                    </a:cubicBezTo>
                    <a:cubicBezTo>
                      <a:pt x="4548" y="719"/>
                      <a:pt x="4548" y="719"/>
                      <a:pt x="4548" y="719"/>
                    </a:cubicBezTo>
                    <a:cubicBezTo>
                      <a:pt x="4317" y="617"/>
                      <a:pt x="4317" y="617"/>
                      <a:pt x="4317" y="617"/>
                    </a:cubicBezTo>
                    <a:cubicBezTo>
                      <a:pt x="4125" y="548"/>
                      <a:pt x="4125" y="548"/>
                      <a:pt x="4125" y="548"/>
                    </a:cubicBezTo>
                    <a:cubicBezTo>
                      <a:pt x="4047" y="548"/>
                      <a:pt x="4047" y="548"/>
                      <a:pt x="4047" y="548"/>
                    </a:cubicBezTo>
                    <a:cubicBezTo>
                      <a:pt x="3739" y="480"/>
                      <a:pt x="3739" y="480"/>
                      <a:pt x="3739" y="480"/>
                    </a:cubicBezTo>
                    <a:cubicBezTo>
                      <a:pt x="3623" y="445"/>
                      <a:pt x="3623" y="445"/>
                      <a:pt x="3623" y="445"/>
                    </a:cubicBezTo>
                    <a:cubicBezTo>
                      <a:pt x="3508" y="342"/>
                      <a:pt x="3508" y="342"/>
                      <a:pt x="3508" y="342"/>
                    </a:cubicBezTo>
                    <a:cubicBezTo>
                      <a:pt x="3430" y="308"/>
                      <a:pt x="3430" y="308"/>
                      <a:pt x="3430" y="308"/>
                    </a:cubicBezTo>
                    <a:cubicBezTo>
                      <a:pt x="3315" y="377"/>
                      <a:pt x="3315" y="377"/>
                      <a:pt x="3315" y="377"/>
                    </a:cubicBezTo>
                    <a:cubicBezTo>
                      <a:pt x="3122" y="342"/>
                      <a:pt x="3122" y="342"/>
                      <a:pt x="3122" y="342"/>
                    </a:cubicBezTo>
                    <a:cubicBezTo>
                      <a:pt x="3045" y="308"/>
                      <a:pt x="3045" y="308"/>
                      <a:pt x="3045" y="308"/>
                    </a:cubicBezTo>
                    <a:cubicBezTo>
                      <a:pt x="2891" y="274"/>
                      <a:pt x="2891" y="274"/>
                      <a:pt x="2891" y="274"/>
                    </a:cubicBezTo>
                    <a:cubicBezTo>
                      <a:pt x="2775" y="308"/>
                      <a:pt x="2775" y="308"/>
                      <a:pt x="2775" y="308"/>
                    </a:cubicBezTo>
                    <a:cubicBezTo>
                      <a:pt x="2621" y="308"/>
                      <a:pt x="2621" y="308"/>
                      <a:pt x="2621" y="308"/>
                    </a:cubicBezTo>
                    <a:cubicBezTo>
                      <a:pt x="2505" y="274"/>
                      <a:pt x="2505" y="274"/>
                      <a:pt x="2505" y="274"/>
                    </a:cubicBezTo>
                    <a:cubicBezTo>
                      <a:pt x="2351" y="308"/>
                      <a:pt x="2351" y="308"/>
                      <a:pt x="2351" y="308"/>
                    </a:cubicBezTo>
                    <a:cubicBezTo>
                      <a:pt x="2235" y="274"/>
                      <a:pt x="2235" y="274"/>
                      <a:pt x="2235" y="274"/>
                    </a:cubicBezTo>
                    <a:cubicBezTo>
                      <a:pt x="2004" y="308"/>
                      <a:pt x="2004" y="308"/>
                      <a:pt x="2004" y="308"/>
                    </a:cubicBezTo>
                    <a:cubicBezTo>
                      <a:pt x="1850" y="206"/>
                      <a:pt x="1850" y="206"/>
                      <a:pt x="1850" y="206"/>
                    </a:cubicBezTo>
                    <a:cubicBezTo>
                      <a:pt x="1850" y="172"/>
                      <a:pt x="1850" y="172"/>
                      <a:pt x="1850" y="172"/>
                    </a:cubicBezTo>
                    <a:cubicBezTo>
                      <a:pt x="1773" y="103"/>
                      <a:pt x="1773" y="103"/>
                      <a:pt x="1773" y="103"/>
                    </a:cubicBezTo>
                    <a:cubicBezTo>
                      <a:pt x="1696" y="137"/>
                      <a:pt x="1696" y="137"/>
                      <a:pt x="1696" y="137"/>
                    </a:cubicBezTo>
                    <a:cubicBezTo>
                      <a:pt x="1618" y="69"/>
                      <a:pt x="1618" y="69"/>
                      <a:pt x="1618" y="69"/>
                    </a:cubicBezTo>
                    <a:cubicBezTo>
                      <a:pt x="1618" y="35"/>
                      <a:pt x="1618" y="35"/>
                      <a:pt x="1618" y="35"/>
                    </a:cubicBezTo>
                    <a:cubicBezTo>
                      <a:pt x="1426" y="103"/>
                      <a:pt x="1426" y="103"/>
                      <a:pt x="1426" y="103"/>
                    </a:cubicBezTo>
                    <a:cubicBezTo>
                      <a:pt x="1426" y="69"/>
                      <a:pt x="1426" y="69"/>
                      <a:pt x="1426" y="69"/>
                    </a:cubicBezTo>
                    <a:cubicBezTo>
                      <a:pt x="1426" y="0"/>
                      <a:pt x="1426" y="0"/>
                      <a:pt x="1426" y="0"/>
                    </a:cubicBezTo>
                    <a:cubicBezTo>
                      <a:pt x="1426" y="0"/>
                      <a:pt x="1426" y="0"/>
                      <a:pt x="1426" y="0"/>
                    </a:cubicBezTo>
                    <a:cubicBezTo>
                      <a:pt x="1156" y="103"/>
                      <a:pt x="1156" y="103"/>
                      <a:pt x="1156" y="103"/>
                    </a:cubicBezTo>
                    <a:cubicBezTo>
                      <a:pt x="963" y="206"/>
                      <a:pt x="963" y="206"/>
                      <a:pt x="963" y="206"/>
                    </a:cubicBezTo>
                    <a:cubicBezTo>
                      <a:pt x="1079" y="308"/>
                      <a:pt x="1079" y="308"/>
                      <a:pt x="1079" y="308"/>
                    </a:cubicBezTo>
                    <a:cubicBezTo>
                      <a:pt x="1002" y="377"/>
                      <a:pt x="1002" y="377"/>
                      <a:pt x="1002" y="377"/>
                    </a:cubicBezTo>
                    <a:cubicBezTo>
                      <a:pt x="886" y="342"/>
                      <a:pt x="886" y="342"/>
                      <a:pt x="886" y="342"/>
                    </a:cubicBezTo>
                    <a:cubicBezTo>
                      <a:pt x="732" y="377"/>
                      <a:pt x="732" y="377"/>
                      <a:pt x="732" y="377"/>
                    </a:cubicBezTo>
                    <a:cubicBezTo>
                      <a:pt x="732" y="377"/>
                      <a:pt x="732" y="377"/>
                      <a:pt x="732" y="377"/>
                    </a:cubicBezTo>
                    <a:cubicBezTo>
                      <a:pt x="617" y="377"/>
                      <a:pt x="617" y="377"/>
                      <a:pt x="617" y="377"/>
                    </a:cubicBezTo>
                    <a:cubicBezTo>
                      <a:pt x="617" y="377"/>
                      <a:pt x="617" y="377"/>
                      <a:pt x="617" y="377"/>
                    </a:cubicBezTo>
                    <a:cubicBezTo>
                      <a:pt x="540" y="342"/>
                      <a:pt x="540" y="342"/>
                      <a:pt x="540" y="342"/>
                    </a:cubicBezTo>
                    <a:cubicBezTo>
                      <a:pt x="423" y="377"/>
                      <a:pt x="423" y="377"/>
                      <a:pt x="423" y="377"/>
                    </a:cubicBezTo>
                    <a:cubicBezTo>
                      <a:pt x="231" y="445"/>
                      <a:pt x="231" y="445"/>
                      <a:pt x="231" y="445"/>
                    </a:cubicBezTo>
                    <a:cubicBezTo>
                      <a:pt x="154" y="514"/>
                      <a:pt x="154" y="514"/>
                      <a:pt x="154" y="514"/>
                    </a:cubicBezTo>
                    <a:cubicBezTo>
                      <a:pt x="154" y="514"/>
                      <a:pt x="154" y="514"/>
                      <a:pt x="154" y="514"/>
                    </a:cubicBezTo>
                    <a:cubicBezTo>
                      <a:pt x="77" y="651"/>
                      <a:pt x="77" y="651"/>
                      <a:pt x="77" y="651"/>
                    </a:cubicBezTo>
                    <a:cubicBezTo>
                      <a:pt x="0" y="719"/>
                      <a:pt x="0" y="719"/>
                      <a:pt x="0" y="719"/>
                    </a:cubicBezTo>
                    <a:cubicBezTo>
                      <a:pt x="154" y="753"/>
                      <a:pt x="154" y="753"/>
                      <a:pt x="154" y="753"/>
                    </a:cubicBezTo>
                    <a:cubicBezTo>
                      <a:pt x="192" y="890"/>
                      <a:pt x="192" y="890"/>
                      <a:pt x="192" y="890"/>
                    </a:cubicBezTo>
                    <a:cubicBezTo>
                      <a:pt x="270" y="924"/>
                      <a:pt x="270" y="924"/>
                      <a:pt x="270" y="924"/>
                    </a:cubicBezTo>
                    <a:cubicBezTo>
                      <a:pt x="192" y="993"/>
                      <a:pt x="192" y="993"/>
                      <a:pt x="192" y="993"/>
                    </a:cubicBezTo>
                    <a:cubicBezTo>
                      <a:pt x="154" y="1062"/>
                      <a:pt x="154" y="1062"/>
                      <a:pt x="154" y="1062"/>
                    </a:cubicBezTo>
                    <a:cubicBezTo>
                      <a:pt x="115" y="1130"/>
                      <a:pt x="115" y="1130"/>
                      <a:pt x="115" y="1130"/>
                    </a:cubicBezTo>
                    <a:cubicBezTo>
                      <a:pt x="192" y="1198"/>
                      <a:pt x="192" y="1198"/>
                      <a:pt x="192" y="1198"/>
                    </a:cubicBezTo>
                    <a:cubicBezTo>
                      <a:pt x="231" y="1130"/>
                      <a:pt x="231" y="1130"/>
                      <a:pt x="231" y="1130"/>
                    </a:cubicBezTo>
                    <a:cubicBezTo>
                      <a:pt x="308" y="1096"/>
                      <a:pt x="308" y="1096"/>
                      <a:pt x="308" y="1096"/>
                    </a:cubicBezTo>
                    <a:cubicBezTo>
                      <a:pt x="423" y="1062"/>
                      <a:pt x="423" y="1062"/>
                      <a:pt x="423" y="1062"/>
                    </a:cubicBezTo>
                    <a:cubicBezTo>
                      <a:pt x="270" y="1301"/>
                      <a:pt x="270" y="1301"/>
                      <a:pt x="270" y="1301"/>
                    </a:cubicBezTo>
                    <a:cubicBezTo>
                      <a:pt x="270" y="1335"/>
                      <a:pt x="270" y="1335"/>
                      <a:pt x="270" y="1335"/>
                    </a:cubicBezTo>
                    <a:cubicBezTo>
                      <a:pt x="385" y="1403"/>
                      <a:pt x="385" y="1403"/>
                      <a:pt x="385" y="1403"/>
                    </a:cubicBezTo>
                    <a:cubicBezTo>
                      <a:pt x="308" y="1403"/>
                      <a:pt x="308" y="1403"/>
                      <a:pt x="308" y="1403"/>
                    </a:cubicBezTo>
                    <a:cubicBezTo>
                      <a:pt x="308" y="1472"/>
                      <a:pt x="308" y="1472"/>
                      <a:pt x="308" y="1472"/>
                    </a:cubicBezTo>
                    <a:cubicBezTo>
                      <a:pt x="462" y="1507"/>
                      <a:pt x="462" y="1507"/>
                      <a:pt x="462" y="1507"/>
                    </a:cubicBezTo>
                    <a:cubicBezTo>
                      <a:pt x="347" y="1575"/>
                      <a:pt x="347" y="1575"/>
                      <a:pt x="347" y="1575"/>
                    </a:cubicBezTo>
                    <a:cubicBezTo>
                      <a:pt x="270" y="1575"/>
                      <a:pt x="270" y="1575"/>
                      <a:pt x="270" y="1575"/>
                    </a:cubicBezTo>
                    <a:cubicBezTo>
                      <a:pt x="231" y="1780"/>
                      <a:pt x="231" y="1780"/>
                      <a:pt x="231" y="1780"/>
                    </a:cubicBezTo>
                    <a:cubicBezTo>
                      <a:pt x="308" y="1746"/>
                      <a:pt x="308" y="1746"/>
                      <a:pt x="308" y="1746"/>
                    </a:cubicBezTo>
                    <a:cubicBezTo>
                      <a:pt x="385" y="1746"/>
                      <a:pt x="385" y="1746"/>
                      <a:pt x="385" y="1746"/>
                    </a:cubicBezTo>
                    <a:cubicBezTo>
                      <a:pt x="462" y="1746"/>
                      <a:pt x="462" y="1746"/>
                      <a:pt x="462" y="1746"/>
                    </a:cubicBezTo>
                    <a:cubicBezTo>
                      <a:pt x="501" y="1677"/>
                      <a:pt x="501" y="1677"/>
                      <a:pt x="501" y="1677"/>
                    </a:cubicBezTo>
                    <a:cubicBezTo>
                      <a:pt x="578" y="1643"/>
                      <a:pt x="578" y="1643"/>
                      <a:pt x="578" y="1643"/>
                    </a:cubicBezTo>
                    <a:cubicBezTo>
                      <a:pt x="617" y="1643"/>
                      <a:pt x="617" y="1643"/>
                      <a:pt x="617" y="1643"/>
                    </a:cubicBezTo>
                    <a:cubicBezTo>
                      <a:pt x="693" y="1643"/>
                      <a:pt x="693" y="1643"/>
                      <a:pt x="693" y="1643"/>
                    </a:cubicBezTo>
                    <a:cubicBezTo>
                      <a:pt x="771" y="1609"/>
                      <a:pt x="771" y="1609"/>
                      <a:pt x="771" y="1609"/>
                    </a:cubicBezTo>
                    <a:cubicBezTo>
                      <a:pt x="886" y="1609"/>
                      <a:pt x="886" y="1609"/>
                      <a:pt x="886" y="1609"/>
                    </a:cubicBezTo>
                    <a:cubicBezTo>
                      <a:pt x="886" y="1643"/>
                      <a:pt x="886" y="1643"/>
                      <a:pt x="886" y="1643"/>
                    </a:cubicBezTo>
                    <a:cubicBezTo>
                      <a:pt x="886" y="1643"/>
                      <a:pt x="886" y="1643"/>
                      <a:pt x="886" y="1643"/>
                    </a:cubicBezTo>
                    <a:cubicBezTo>
                      <a:pt x="925" y="1712"/>
                      <a:pt x="925" y="1712"/>
                      <a:pt x="925" y="1712"/>
                    </a:cubicBezTo>
                    <a:cubicBezTo>
                      <a:pt x="963" y="1712"/>
                      <a:pt x="963" y="1712"/>
                      <a:pt x="963" y="1712"/>
                    </a:cubicBezTo>
                    <a:cubicBezTo>
                      <a:pt x="1002" y="1746"/>
                      <a:pt x="1002" y="1746"/>
                      <a:pt x="1002" y="1746"/>
                    </a:cubicBezTo>
                    <a:cubicBezTo>
                      <a:pt x="1002" y="1746"/>
                      <a:pt x="1002" y="1746"/>
                      <a:pt x="1002" y="1746"/>
                    </a:cubicBezTo>
                    <a:cubicBezTo>
                      <a:pt x="925" y="1780"/>
                      <a:pt x="925" y="1780"/>
                      <a:pt x="925" y="1780"/>
                    </a:cubicBezTo>
                    <a:cubicBezTo>
                      <a:pt x="886" y="1848"/>
                      <a:pt x="886" y="1848"/>
                      <a:pt x="886" y="1848"/>
                    </a:cubicBezTo>
                    <a:cubicBezTo>
                      <a:pt x="809" y="1917"/>
                      <a:pt x="809" y="1917"/>
                      <a:pt x="809" y="1917"/>
                    </a:cubicBezTo>
                    <a:cubicBezTo>
                      <a:pt x="809" y="1917"/>
                      <a:pt x="809" y="1917"/>
                      <a:pt x="809" y="1917"/>
                    </a:cubicBezTo>
                    <a:cubicBezTo>
                      <a:pt x="886" y="1951"/>
                      <a:pt x="886" y="1951"/>
                      <a:pt x="886" y="1951"/>
                    </a:cubicBezTo>
                    <a:cubicBezTo>
                      <a:pt x="886" y="1951"/>
                      <a:pt x="886" y="1951"/>
                      <a:pt x="886" y="1951"/>
                    </a:cubicBezTo>
                    <a:cubicBezTo>
                      <a:pt x="1040" y="1917"/>
                      <a:pt x="1040" y="1917"/>
                      <a:pt x="1040" y="1917"/>
                    </a:cubicBezTo>
                    <a:cubicBezTo>
                      <a:pt x="1040" y="1986"/>
                      <a:pt x="1040" y="1986"/>
                      <a:pt x="1040" y="1986"/>
                    </a:cubicBezTo>
                    <a:cubicBezTo>
                      <a:pt x="1156" y="1917"/>
                      <a:pt x="1156" y="1917"/>
                      <a:pt x="1156" y="1917"/>
                    </a:cubicBezTo>
                    <a:cubicBezTo>
                      <a:pt x="1233" y="1951"/>
                      <a:pt x="1233" y="1951"/>
                      <a:pt x="1233" y="1951"/>
                    </a:cubicBezTo>
                    <a:cubicBezTo>
                      <a:pt x="1233" y="1951"/>
                      <a:pt x="1233" y="1951"/>
                      <a:pt x="1233" y="1951"/>
                    </a:cubicBezTo>
                    <a:cubicBezTo>
                      <a:pt x="1310" y="1951"/>
                      <a:pt x="1310" y="1951"/>
                      <a:pt x="1310" y="1951"/>
                    </a:cubicBezTo>
                    <a:cubicBezTo>
                      <a:pt x="1387" y="1986"/>
                      <a:pt x="1387" y="1986"/>
                      <a:pt x="1387" y="1986"/>
                    </a:cubicBezTo>
                    <a:cubicBezTo>
                      <a:pt x="1387" y="2054"/>
                      <a:pt x="1387" y="2054"/>
                      <a:pt x="1387" y="2054"/>
                    </a:cubicBezTo>
                    <a:cubicBezTo>
                      <a:pt x="1465" y="2054"/>
                      <a:pt x="1465" y="2054"/>
                      <a:pt x="1465" y="2054"/>
                    </a:cubicBezTo>
                    <a:cubicBezTo>
                      <a:pt x="1580" y="2020"/>
                      <a:pt x="1580" y="2020"/>
                      <a:pt x="1580" y="2020"/>
                    </a:cubicBezTo>
                    <a:cubicBezTo>
                      <a:pt x="1657" y="2054"/>
                      <a:pt x="1657" y="2054"/>
                      <a:pt x="1657" y="2054"/>
                    </a:cubicBezTo>
                    <a:cubicBezTo>
                      <a:pt x="1735" y="2054"/>
                      <a:pt x="1735" y="2054"/>
                      <a:pt x="1735" y="2054"/>
                    </a:cubicBezTo>
                    <a:cubicBezTo>
                      <a:pt x="1735" y="2054"/>
                      <a:pt x="1735" y="2054"/>
                      <a:pt x="1735" y="2054"/>
                    </a:cubicBezTo>
                    <a:cubicBezTo>
                      <a:pt x="1812" y="2054"/>
                      <a:pt x="1812" y="2054"/>
                      <a:pt x="1812" y="2054"/>
                    </a:cubicBezTo>
                    <a:cubicBezTo>
                      <a:pt x="1812" y="2054"/>
                      <a:pt x="1812" y="2054"/>
                      <a:pt x="1812" y="2054"/>
                    </a:cubicBezTo>
                    <a:cubicBezTo>
                      <a:pt x="1812" y="2054"/>
                      <a:pt x="1812" y="2054"/>
                      <a:pt x="1812" y="2054"/>
                    </a:cubicBezTo>
                    <a:cubicBezTo>
                      <a:pt x="1850" y="1951"/>
                      <a:pt x="1850" y="1951"/>
                      <a:pt x="1850" y="1951"/>
                    </a:cubicBezTo>
                    <a:cubicBezTo>
                      <a:pt x="1888" y="1883"/>
                      <a:pt x="1888" y="1883"/>
                      <a:pt x="1888" y="1883"/>
                    </a:cubicBezTo>
                    <a:cubicBezTo>
                      <a:pt x="1966" y="1951"/>
                      <a:pt x="1966" y="1951"/>
                      <a:pt x="1966" y="1951"/>
                    </a:cubicBezTo>
                    <a:cubicBezTo>
                      <a:pt x="1966" y="1951"/>
                      <a:pt x="1966" y="1951"/>
                      <a:pt x="1966" y="1951"/>
                    </a:cubicBezTo>
                    <a:cubicBezTo>
                      <a:pt x="1966" y="1951"/>
                      <a:pt x="1966" y="1951"/>
                      <a:pt x="1966" y="1951"/>
                    </a:cubicBezTo>
                    <a:cubicBezTo>
                      <a:pt x="2043" y="1986"/>
                      <a:pt x="2043" y="1986"/>
                      <a:pt x="2043" y="1986"/>
                    </a:cubicBezTo>
                    <a:cubicBezTo>
                      <a:pt x="2081" y="2054"/>
                      <a:pt x="2081" y="2054"/>
                      <a:pt x="2081" y="2054"/>
                    </a:cubicBezTo>
                    <a:cubicBezTo>
                      <a:pt x="2158" y="2054"/>
                      <a:pt x="2158" y="2054"/>
                      <a:pt x="2158" y="2054"/>
                    </a:cubicBezTo>
                    <a:cubicBezTo>
                      <a:pt x="2274" y="1951"/>
                      <a:pt x="2274" y="1951"/>
                      <a:pt x="2274" y="1951"/>
                    </a:cubicBezTo>
                    <a:cubicBezTo>
                      <a:pt x="2428" y="2122"/>
                      <a:pt x="2428" y="2122"/>
                      <a:pt x="2428" y="2122"/>
                    </a:cubicBezTo>
                    <a:cubicBezTo>
                      <a:pt x="2428" y="2157"/>
                      <a:pt x="2428" y="2157"/>
                      <a:pt x="2428" y="2157"/>
                    </a:cubicBezTo>
                    <a:cubicBezTo>
                      <a:pt x="2390" y="2225"/>
                      <a:pt x="2390" y="2225"/>
                      <a:pt x="2390" y="2225"/>
                    </a:cubicBezTo>
                    <a:cubicBezTo>
                      <a:pt x="2390" y="2293"/>
                      <a:pt x="2390" y="2293"/>
                      <a:pt x="2390" y="2293"/>
                    </a:cubicBezTo>
                    <a:cubicBezTo>
                      <a:pt x="2428" y="2362"/>
                      <a:pt x="2428" y="2362"/>
                      <a:pt x="2428" y="2362"/>
                    </a:cubicBezTo>
                    <a:cubicBezTo>
                      <a:pt x="2467" y="2327"/>
                      <a:pt x="2467" y="2327"/>
                      <a:pt x="2467" y="2327"/>
                    </a:cubicBezTo>
                    <a:cubicBezTo>
                      <a:pt x="2544" y="2396"/>
                      <a:pt x="2544" y="2396"/>
                      <a:pt x="2544" y="2396"/>
                    </a:cubicBezTo>
                    <a:cubicBezTo>
                      <a:pt x="2698" y="2362"/>
                      <a:pt x="2698" y="2362"/>
                      <a:pt x="2698" y="2362"/>
                    </a:cubicBezTo>
                    <a:cubicBezTo>
                      <a:pt x="2775" y="2533"/>
                      <a:pt x="2775" y="2533"/>
                      <a:pt x="2775" y="2533"/>
                    </a:cubicBezTo>
                    <a:cubicBezTo>
                      <a:pt x="2737" y="2602"/>
                      <a:pt x="2737" y="2602"/>
                      <a:pt x="2737" y="2602"/>
                    </a:cubicBezTo>
                    <a:cubicBezTo>
                      <a:pt x="2621" y="2670"/>
                      <a:pt x="2621" y="2670"/>
                      <a:pt x="2621" y="2670"/>
                    </a:cubicBezTo>
                    <a:cubicBezTo>
                      <a:pt x="2582" y="2738"/>
                      <a:pt x="2582" y="2738"/>
                      <a:pt x="2582" y="2738"/>
                    </a:cubicBezTo>
                    <a:cubicBezTo>
                      <a:pt x="2428" y="2772"/>
                      <a:pt x="2428" y="2772"/>
                      <a:pt x="2428" y="2772"/>
                    </a:cubicBezTo>
                    <a:cubicBezTo>
                      <a:pt x="2390" y="2772"/>
                      <a:pt x="2390" y="2772"/>
                      <a:pt x="2390" y="2772"/>
                    </a:cubicBezTo>
                    <a:cubicBezTo>
                      <a:pt x="2197" y="2875"/>
                      <a:pt x="2197" y="2875"/>
                      <a:pt x="2197" y="2875"/>
                    </a:cubicBezTo>
                    <a:cubicBezTo>
                      <a:pt x="2004" y="3013"/>
                      <a:pt x="2004" y="3013"/>
                      <a:pt x="2004" y="3013"/>
                    </a:cubicBezTo>
                    <a:cubicBezTo>
                      <a:pt x="1966" y="3047"/>
                      <a:pt x="1966" y="3047"/>
                      <a:pt x="1966" y="3047"/>
                    </a:cubicBezTo>
                    <a:cubicBezTo>
                      <a:pt x="1927" y="3217"/>
                      <a:pt x="1927" y="3217"/>
                      <a:pt x="1927" y="3217"/>
                    </a:cubicBezTo>
                    <a:cubicBezTo>
                      <a:pt x="1888" y="3389"/>
                      <a:pt x="1888" y="3389"/>
                      <a:pt x="1888" y="3389"/>
                    </a:cubicBezTo>
                    <a:cubicBezTo>
                      <a:pt x="1927" y="3458"/>
                      <a:pt x="1927" y="3458"/>
                      <a:pt x="1927" y="3458"/>
                    </a:cubicBezTo>
                    <a:cubicBezTo>
                      <a:pt x="1888" y="3697"/>
                      <a:pt x="1888" y="3697"/>
                      <a:pt x="1888" y="3697"/>
                    </a:cubicBezTo>
                    <a:cubicBezTo>
                      <a:pt x="1927" y="3765"/>
                      <a:pt x="1927" y="3765"/>
                      <a:pt x="1927" y="3765"/>
                    </a:cubicBezTo>
                    <a:cubicBezTo>
                      <a:pt x="1850" y="3834"/>
                      <a:pt x="1850" y="3834"/>
                      <a:pt x="1850" y="3834"/>
                    </a:cubicBezTo>
                    <a:cubicBezTo>
                      <a:pt x="1850" y="3834"/>
                      <a:pt x="1850" y="3834"/>
                      <a:pt x="1850" y="3834"/>
                    </a:cubicBezTo>
                    <a:cubicBezTo>
                      <a:pt x="1812" y="3834"/>
                      <a:pt x="1812" y="3834"/>
                      <a:pt x="1812" y="3834"/>
                    </a:cubicBezTo>
                    <a:cubicBezTo>
                      <a:pt x="1812" y="3834"/>
                      <a:pt x="1812" y="3834"/>
                      <a:pt x="1812" y="3834"/>
                    </a:cubicBezTo>
                    <a:cubicBezTo>
                      <a:pt x="1657" y="3868"/>
                      <a:pt x="1657" y="3868"/>
                      <a:pt x="1657" y="3868"/>
                    </a:cubicBezTo>
                    <a:cubicBezTo>
                      <a:pt x="1696" y="3937"/>
                      <a:pt x="1696" y="3937"/>
                      <a:pt x="1696" y="3937"/>
                    </a:cubicBezTo>
                    <a:cubicBezTo>
                      <a:pt x="1696" y="3971"/>
                      <a:pt x="1696" y="3971"/>
                      <a:pt x="1696" y="3971"/>
                    </a:cubicBezTo>
                    <a:cubicBezTo>
                      <a:pt x="1773" y="4039"/>
                      <a:pt x="1773" y="4039"/>
                      <a:pt x="1773" y="4039"/>
                    </a:cubicBezTo>
                    <a:cubicBezTo>
                      <a:pt x="1850" y="4073"/>
                      <a:pt x="1850" y="4073"/>
                      <a:pt x="1850" y="4073"/>
                    </a:cubicBezTo>
                    <a:cubicBezTo>
                      <a:pt x="1812" y="4142"/>
                      <a:pt x="1812" y="4142"/>
                      <a:pt x="1812" y="4142"/>
                    </a:cubicBezTo>
                    <a:cubicBezTo>
                      <a:pt x="1580" y="4416"/>
                      <a:pt x="1580" y="4416"/>
                      <a:pt x="1580" y="4416"/>
                    </a:cubicBezTo>
                    <a:cubicBezTo>
                      <a:pt x="1195" y="4450"/>
                      <a:pt x="1195" y="4450"/>
                      <a:pt x="1195" y="4450"/>
                    </a:cubicBezTo>
                    <a:cubicBezTo>
                      <a:pt x="1310" y="4723"/>
                      <a:pt x="1310" y="4723"/>
                      <a:pt x="1310" y="4723"/>
                    </a:cubicBezTo>
                    <a:cubicBezTo>
                      <a:pt x="1349" y="4758"/>
                      <a:pt x="1349" y="4758"/>
                      <a:pt x="1349" y="4758"/>
                    </a:cubicBezTo>
                    <a:cubicBezTo>
                      <a:pt x="1349" y="4895"/>
                      <a:pt x="1349" y="4895"/>
                      <a:pt x="1349" y="4895"/>
                    </a:cubicBezTo>
                    <a:cubicBezTo>
                      <a:pt x="1387" y="4929"/>
                      <a:pt x="1387" y="4929"/>
                      <a:pt x="1387" y="4929"/>
                    </a:cubicBezTo>
                    <a:cubicBezTo>
                      <a:pt x="1465" y="5032"/>
                      <a:pt x="1465" y="5032"/>
                      <a:pt x="1465" y="5032"/>
                    </a:cubicBezTo>
                    <a:cubicBezTo>
                      <a:pt x="1542" y="5032"/>
                      <a:pt x="1542" y="5032"/>
                      <a:pt x="1542" y="5032"/>
                    </a:cubicBezTo>
                    <a:cubicBezTo>
                      <a:pt x="1618" y="5203"/>
                      <a:pt x="1618" y="5203"/>
                      <a:pt x="1618" y="5203"/>
                    </a:cubicBezTo>
                    <a:cubicBezTo>
                      <a:pt x="1503" y="5271"/>
                      <a:pt x="1503" y="5271"/>
                      <a:pt x="1503" y="5271"/>
                    </a:cubicBezTo>
                    <a:cubicBezTo>
                      <a:pt x="1465" y="5340"/>
                      <a:pt x="1465" y="5340"/>
                      <a:pt x="1465" y="5340"/>
                    </a:cubicBezTo>
                    <a:cubicBezTo>
                      <a:pt x="1387" y="5374"/>
                      <a:pt x="1387" y="5374"/>
                      <a:pt x="1387" y="5374"/>
                    </a:cubicBezTo>
                    <a:cubicBezTo>
                      <a:pt x="1349" y="5443"/>
                      <a:pt x="1349" y="5443"/>
                      <a:pt x="1349" y="5443"/>
                    </a:cubicBezTo>
                    <a:cubicBezTo>
                      <a:pt x="1233" y="5579"/>
                      <a:pt x="1233" y="5579"/>
                      <a:pt x="1233" y="5579"/>
                    </a:cubicBezTo>
                    <a:cubicBezTo>
                      <a:pt x="1272" y="5613"/>
                      <a:pt x="1272" y="5613"/>
                      <a:pt x="1272" y="5613"/>
                    </a:cubicBezTo>
                    <a:cubicBezTo>
                      <a:pt x="1156" y="5716"/>
                      <a:pt x="1156" y="5716"/>
                      <a:pt x="1156" y="5716"/>
                    </a:cubicBezTo>
                    <a:cubicBezTo>
                      <a:pt x="1156" y="5750"/>
                      <a:pt x="1156" y="5750"/>
                      <a:pt x="1156" y="5750"/>
                    </a:cubicBezTo>
                    <a:cubicBezTo>
                      <a:pt x="1349" y="5956"/>
                      <a:pt x="1349" y="5956"/>
                      <a:pt x="1349" y="5956"/>
                    </a:cubicBezTo>
                    <a:cubicBezTo>
                      <a:pt x="1349" y="6024"/>
                      <a:pt x="1349" y="6024"/>
                      <a:pt x="1349" y="6024"/>
                    </a:cubicBezTo>
                    <a:cubicBezTo>
                      <a:pt x="1426" y="6093"/>
                      <a:pt x="1426" y="6093"/>
                      <a:pt x="1426" y="6093"/>
                    </a:cubicBezTo>
                    <a:cubicBezTo>
                      <a:pt x="1503" y="6127"/>
                      <a:pt x="1503" y="6127"/>
                      <a:pt x="1503" y="6127"/>
                    </a:cubicBezTo>
                    <a:cubicBezTo>
                      <a:pt x="1426" y="6127"/>
                      <a:pt x="1426" y="6127"/>
                      <a:pt x="1426" y="6127"/>
                    </a:cubicBezTo>
                    <a:cubicBezTo>
                      <a:pt x="1387" y="6264"/>
                      <a:pt x="1387" y="6264"/>
                      <a:pt x="1387" y="6264"/>
                    </a:cubicBezTo>
                    <a:cubicBezTo>
                      <a:pt x="1195" y="6230"/>
                      <a:pt x="1195" y="6230"/>
                      <a:pt x="1195" y="6230"/>
                    </a:cubicBezTo>
                    <a:cubicBezTo>
                      <a:pt x="1156" y="6367"/>
                      <a:pt x="1156" y="6367"/>
                      <a:pt x="1156" y="6367"/>
                    </a:cubicBezTo>
                    <a:cubicBezTo>
                      <a:pt x="925" y="6538"/>
                      <a:pt x="925" y="6538"/>
                      <a:pt x="925" y="6538"/>
                    </a:cubicBezTo>
                    <a:cubicBezTo>
                      <a:pt x="771" y="6743"/>
                      <a:pt x="771" y="6743"/>
                      <a:pt x="771" y="6743"/>
                    </a:cubicBezTo>
                    <a:cubicBezTo>
                      <a:pt x="848" y="7085"/>
                      <a:pt x="848" y="7085"/>
                      <a:pt x="848" y="7085"/>
                    </a:cubicBezTo>
                    <a:cubicBezTo>
                      <a:pt x="771" y="7085"/>
                      <a:pt x="771" y="7085"/>
                      <a:pt x="771" y="7085"/>
                    </a:cubicBezTo>
                    <a:cubicBezTo>
                      <a:pt x="848" y="7153"/>
                      <a:pt x="848" y="7153"/>
                      <a:pt x="848" y="7153"/>
                    </a:cubicBezTo>
                    <a:cubicBezTo>
                      <a:pt x="1079" y="7153"/>
                      <a:pt x="1079" y="7153"/>
                      <a:pt x="1079" y="7153"/>
                    </a:cubicBezTo>
                    <a:cubicBezTo>
                      <a:pt x="1118" y="7153"/>
                      <a:pt x="1118" y="7153"/>
                      <a:pt x="1118" y="7153"/>
                    </a:cubicBezTo>
                    <a:cubicBezTo>
                      <a:pt x="1156" y="7222"/>
                      <a:pt x="1156" y="7222"/>
                      <a:pt x="1156" y="7222"/>
                    </a:cubicBezTo>
                    <a:cubicBezTo>
                      <a:pt x="1272" y="7188"/>
                      <a:pt x="1272" y="7188"/>
                      <a:pt x="1272" y="7188"/>
                    </a:cubicBezTo>
                    <a:cubicBezTo>
                      <a:pt x="1503" y="7325"/>
                      <a:pt x="1503" y="7325"/>
                      <a:pt x="1503" y="7325"/>
                    </a:cubicBezTo>
                    <a:cubicBezTo>
                      <a:pt x="1503" y="7394"/>
                      <a:pt x="1503" y="7394"/>
                      <a:pt x="1503" y="7394"/>
                    </a:cubicBezTo>
                    <a:cubicBezTo>
                      <a:pt x="1580" y="7428"/>
                      <a:pt x="1580" y="7428"/>
                      <a:pt x="1580" y="7428"/>
                    </a:cubicBezTo>
                    <a:cubicBezTo>
                      <a:pt x="1618" y="7496"/>
                      <a:pt x="1618" y="7496"/>
                      <a:pt x="1618" y="7496"/>
                    </a:cubicBezTo>
                    <a:cubicBezTo>
                      <a:pt x="1696" y="7530"/>
                      <a:pt x="1696" y="7530"/>
                      <a:pt x="1696" y="7530"/>
                    </a:cubicBezTo>
                    <a:cubicBezTo>
                      <a:pt x="1696" y="7633"/>
                      <a:pt x="1696" y="7633"/>
                      <a:pt x="1696" y="7633"/>
                    </a:cubicBezTo>
                    <a:cubicBezTo>
                      <a:pt x="1812" y="7701"/>
                      <a:pt x="1812" y="7701"/>
                      <a:pt x="1812" y="7701"/>
                    </a:cubicBezTo>
                    <a:cubicBezTo>
                      <a:pt x="1735" y="7770"/>
                      <a:pt x="1735" y="7770"/>
                      <a:pt x="1735" y="7770"/>
                    </a:cubicBezTo>
                    <a:cubicBezTo>
                      <a:pt x="1696" y="7839"/>
                      <a:pt x="1696" y="7839"/>
                      <a:pt x="1696" y="7839"/>
                    </a:cubicBezTo>
                    <a:cubicBezTo>
                      <a:pt x="1850" y="7873"/>
                      <a:pt x="1850" y="7873"/>
                      <a:pt x="1850" y="7873"/>
                    </a:cubicBezTo>
                    <a:cubicBezTo>
                      <a:pt x="1927" y="7907"/>
                      <a:pt x="1927" y="7907"/>
                      <a:pt x="1927" y="7907"/>
                    </a:cubicBezTo>
                    <a:cubicBezTo>
                      <a:pt x="1850" y="7975"/>
                      <a:pt x="1850" y="7975"/>
                      <a:pt x="1850" y="7975"/>
                    </a:cubicBezTo>
                    <a:cubicBezTo>
                      <a:pt x="1888" y="8043"/>
                      <a:pt x="1888" y="8043"/>
                      <a:pt x="1888" y="8043"/>
                    </a:cubicBezTo>
                    <a:cubicBezTo>
                      <a:pt x="1888" y="8112"/>
                      <a:pt x="1888" y="8112"/>
                      <a:pt x="1888" y="8112"/>
                    </a:cubicBezTo>
                    <a:cubicBezTo>
                      <a:pt x="1927" y="8215"/>
                      <a:pt x="1927" y="8215"/>
                      <a:pt x="1927" y="8215"/>
                    </a:cubicBezTo>
                    <a:cubicBezTo>
                      <a:pt x="2004" y="8249"/>
                      <a:pt x="2004" y="8249"/>
                      <a:pt x="2004" y="8249"/>
                    </a:cubicBezTo>
                    <a:cubicBezTo>
                      <a:pt x="2004" y="8318"/>
                      <a:pt x="2004" y="8318"/>
                      <a:pt x="2004" y="8318"/>
                    </a:cubicBezTo>
                    <a:cubicBezTo>
                      <a:pt x="2081" y="8352"/>
                      <a:pt x="2081" y="8352"/>
                      <a:pt x="2081" y="8352"/>
                    </a:cubicBezTo>
                    <a:cubicBezTo>
                      <a:pt x="2158" y="8352"/>
                      <a:pt x="2158" y="8352"/>
                      <a:pt x="2158" y="8352"/>
                    </a:cubicBezTo>
                    <a:cubicBezTo>
                      <a:pt x="2158" y="8454"/>
                      <a:pt x="2158" y="8454"/>
                      <a:pt x="2158" y="8454"/>
                    </a:cubicBezTo>
                    <a:cubicBezTo>
                      <a:pt x="2390" y="8557"/>
                      <a:pt x="2390" y="8557"/>
                      <a:pt x="2390" y="8557"/>
                    </a:cubicBezTo>
                    <a:cubicBezTo>
                      <a:pt x="2390" y="8625"/>
                      <a:pt x="2390" y="8625"/>
                      <a:pt x="2390" y="8625"/>
                    </a:cubicBezTo>
                    <a:cubicBezTo>
                      <a:pt x="2467" y="8591"/>
                      <a:pt x="2467" y="8591"/>
                      <a:pt x="2467" y="8591"/>
                    </a:cubicBezTo>
                    <a:cubicBezTo>
                      <a:pt x="2544" y="8591"/>
                      <a:pt x="2544" y="8591"/>
                      <a:pt x="2544" y="8591"/>
                    </a:cubicBezTo>
                    <a:cubicBezTo>
                      <a:pt x="2621" y="8591"/>
                      <a:pt x="2621" y="8591"/>
                      <a:pt x="2621" y="8591"/>
                    </a:cubicBezTo>
                    <a:cubicBezTo>
                      <a:pt x="2582" y="8523"/>
                      <a:pt x="2582" y="8523"/>
                      <a:pt x="2582" y="8523"/>
                    </a:cubicBezTo>
                    <a:cubicBezTo>
                      <a:pt x="2698" y="8420"/>
                      <a:pt x="2698" y="8420"/>
                      <a:pt x="2698" y="8420"/>
                    </a:cubicBezTo>
                    <a:cubicBezTo>
                      <a:pt x="2775" y="8420"/>
                      <a:pt x="2775" y="8420"/>
                      <a:pt x="2775" y="8420"/>
                    </a:cubicBezTo>
                    <a:cubicBezTo>
                      <a:pt x="2852" y="8420"/>
                      <a:pt x="2852" y="8420"/>
                      <a:pt x="2852" y="8420"/>
                    </a:cubicBezTo>
                    <a:cubicBezTo>
                      <a:pt x="2891" y="8352"/>
                      <a:pt x="2891" y="8352"/>
                      <a:pt x="2891" y="8352"/>
                    </a:cubicBezTo>
                    <a:cubicBezTo>
                      <a:pt x="2930" y="8284"/>
                      <a:pt x="2930" y="8284"/>
                      <a:pt x="2930" y="8284"/>
                    </a:cubicBezTo>
                    <a:cubicBezTo>
                      <a:pt x="3007" y="8215"/>
                      <a:pt x="3007" y="8215"/>
                      <a:pt x="3007" y="8215"/>
                    </a:cubicBezTo>
                    <a:cubicBezTo>
                      <a:pt x="3045" y="8181"/>
                      <a:pt x="3045" y="8181"/>
                      <a:pt x="3045" y="8181"/>
                    </a:cubicBezTo>
                    <a:cubicBezTo>
                      <a:pt x="3122" y="8181"/>
                      <a:pt x="3122" y="8181"/>
                      <a:pt x="3122" y="8181"/>
                    </a:cubicBezTo>
                    <a:cubicBezTo>
                      <a:pt x="3315" y="8146"/>
                      <a:pt x="3315" y="8146"/>
                      <a:pt x="3315" y="8146"/>
                    </a:cubicBezTo>
                    <a:cubicBezTo>
                      <a:pt x="3392" y="8146"/>
                      <a:pt x="3392" y="8146"/>
                      <a:pt x="3392" y="8146"/>
                    </a:cubicBezTo>
                    <a:cubicBezTo>
                      <a:pt x="3469" y="8181"/>
                      <a:pt x="3469" y="8181"/>
                      <a:pt x="3469" y="8181"/>
                    </a:cubicBezTo>
                    <a:cubicBezTo>
                      <a:pt x="3546" y="8181"/>
                      <a:pt x="3546" y="8181"/>
                      <a:pt x="3546" y="8181"/>
                    </a:cubicBezTo>
                    <a:cubicBezTo>
                      <a:pt x="3662" y="8146"/>
                      <a:pt x="3662" y="8146"/>
                      <a:pt x="3662" y="8146"/>
                    </a:cubicBezTo>
                    <a:cubicBezTo>
                      <a:pt x="3700" y="8078"/>
                      <a:pt x="3700" y="8078"/>
                      <a:pt x="3700" y="8078"/>
                    </a:cubicBezTo>
                    <a:cubicBezTo>
                      <a:pt x="3816" y="8009"/>
                      <a:pt x="3816" y="8009"/>
                      <a:pt x="3816" y="8009"/>
                    </a:cubicBezTo>
                    <a:cubicBezTo>
                      <a:pt x="4086" y="8009"/>
                      <a:pt x="4086" y="8009"/>
                      <a:pt x="4086" y="8009"/>
                    </a:cubicBezTo>
                    <a:cubicBezTo>
                      <a:pt x="4163" y="8009"/>
                      <a:pt x="4163" y="8009"/>
                      <a:pt x="4163" y="8009"/>
                    </a:cubicBezTo>
                    <a:cubicBezTo>
                      <a:pt x="4356" y="8009"/>
                      <a:pt x="4356" y="8009"/>
                      <a:pt x="4356" y="8009"/>
                    </a:cubicBezTo>
                    <a:cubicBezTo>
                      <a:pt x="4433" y="8009"/>
                      <a:pt x="4433" y="8009"/>
                      <a:pt x="4433" y="8009"/>
                    </a:cubicBezTo>
                    <a:cubicBezTo>
                      <a:pt x="4510" y="8009"/>
                      <a:pt x="4510" y="8009"/>
                      <a:pt x="4510" y="8009"/>
                    </a:cubicBezTo>
                    <a:cubicBezTo>
                      <a:pt x="4587" y="8043"/>
                      <a:pt x="4587" y="8043"/>
                      <a:pt x="4587" y="8043"/>
                    </a:cubicBezTo>
                    <a:cubicBezTo>
                      <a:pt x="4664" y="8078"/>
                      <a:pt x="4664" y="8078"/>
                      <a:pt x="4664" y="8078"/>
                    </a:cubicBezTo>
                    <a:cubicBezTo>
                      <a:pt x="4741" y="8078"/>
                      <a:pt x="4741" y="8078"/>
                      <a:pt x="4741" y="8078"/>
                    </a:cubicBezTo>
                    <a:cubicBezTo>
                      <a:pt x="4857" y="8112"/>
                      <a:pt x="4857" y="8112"/>
                      <a:pt x="4857" y="8112"/>
                    </a:cubicBezTo>
                    <a:cubicBezTo>
                      <a:pt x="4934" y="8043"/>
                      <a:pt x="4934" y="8043"/>
                      <a:pt x="4934" y="8043"/>
                    </a:cubicBezTo>
                    <a:cubicBezTo>
                      <a:pt x="5320" y="8078"/>
                      <a:pt x="5320" y="8078"/>
                      <a:pt x="5320" y="8078"/>
                    </a:cubicBezTo>
                    <a:cubicBezTo>
                      <a:pt x="5435" y="8146"/>
                      <a:pt x="5435" y="8146"/>
                      <a:pt x="5435" y="8146"/>
                    </a:cubicBezTo>
                    <a:cubicBezTo>
                      <a:pt x="5512" y="8181"/>
                      <a:pt x="5512" y="8181"/>
                      <a:pt x="5512" y="8181"/>
                    </a:cubicBezTo>
                    <a:cubicBezTo>
                      <a:pt x="5512" y="8181"/>
                      <a:pt x="5512" y="8181"/>
                      <a:pt x="5512" y="8181"/>
                    </a:cubicBezTo>
                    <a:cubicBezTo>
                      <a:pt x="5628" y="8146"/>
                      <a:pt x="5628" y="8146"/>
                      <a:pt x="5628" y="8146"/>
                    </a:cubicBezTo>
                    <a:cubicBezTo>
                      <a:pt x="5628" y="8112"/>
                      <a:pt x="5628" y="8112"/>
                      <a:pt x="5628" y="8112"/>
                    </a:cubicBezTo>
                    <a:cubicBezTo>
                      <a:pt x="5666" y="8043"/>
                      <a:pt x="5666" y="8043"/>
                      <a:pt x="5666" y="8043"/>
                    </a:cubicBezTo>
                    <a:cubicBezTo>
                      <a:pt x="5743" y="8009"/>
                      <a:pt x="5743" y="8009"/>
                      <a:pt x="5743" y="8009"/>
                    </a:cubicBezTo>
                    <a:cubicBezTo>
                      <a:pt x="5936" y="8043"/>
                      <a:pt x="5936" y="8043"/>
                      <a:pt x="5936" y="8043"/>
                    </a:cubicBezTo>
                    <a:cubicBezTo>
                      <a:pt x="5936" y="8043"/>
                      <a:pt x="5936" y="8043"/>
                      <a:pt x="5936" y="8043"/>
                    </a:cubicBezTo>
                    <a:cubicBezTo>
                      <a:pt x="6013" y="8078"/>
                      <a:pt x="6013" y="8078"/>
                      <a:pt x="6013" y="8078"/>
                    </a:cubicBezTo>
                    <a:cubicBezTo>
                      <a:pt x="6013" y="8146"/>
                      <a:pt x="6013" y="8146"/>
                      <a:pt x="6013" y="8146"/>
                    </a:cubicBezTo>
                    <a:cubicBezTo>
                      <a:pt x="6090" y="8146"/>
                      <a:pt x="6090" y="8146"/>
                      <a:pt x="6090" y="8146"/>
                    </a:cubicBezTo>
                    <a:cubicBezTo>
                      <a:pt x="6167" y="8112"/>
                      <a:pt x="6167" y="8112"/>
                      <a:pt x="6167" y="8112"/>
                    </a:cubicBezTo>
                    <a:cubicBezTo>
                      <a:pt x="6283" y="8112"/>
                      <a:pt x="6283" y="8112"/>
                      <a:pt x="6283" y="8112"/>
                    </a:cubicBezTo>
                    <a:cubicBezTo>
                      <a:pt x="6283" y="8043"/>
                      <a:pt x="6283" y="8043"/>
                      <a:pt x="6283" y="8043"/>
                    </a:cubicBezTo>
                    <a:cubicBezTo>
                      <a:pt x="6322" y="7975"/>
                      <a:pt x="6322" y="7975"/>
                      <a:pt x="6322" y="7975"/>
                    </a:cubicBezTo>
                    <a:cubicBezTo>
                      <a:pt x="6398" y="7907"/>
                      <a:pt x="6398" y="7907"/>
                      <a:pt x="6398" y="7907"/>
                    </a:cubicBezTo>
                    <a:cubicBezTo>
                      <a:pt x="6398" y="7907"/>
                      <a:pt x="6398" y="7907"/>
                      <a:pt x="6398" y="7907"/>
                    </a:cubicBezTo>
                    <a:cubicBezTo>
                      <a:pt x="6437" y="7839"/>
                      <a:pt x="6437" y="7839"/>
                      <a:pt x="6437" y="7839"/>
                    </a:cubicBezTo>
                    <a:cubicBezTo>
                      <a:pt x="6437" y="7770"/>
                      <a:pt x="6437" y="7770"/>
                      <a:pt x="6437" y="7770"/>
                    </a:cubicBezTo>
                    <a:cubicBezTo>
                      <a:pt x="6476" y="7701"/>
                      <a:pt x="6476" y="7701"/>
                      <a:pt x="6476" y="7701"/>
                    </a:cubicBezTo>
                    <a:cubicBezTo>
                      <a:pt x="6592" y="7564"/>
                      <a:pt x="6592" y="7564"/>
                      <a:pt x="6592" y="7564"/>
                    </a:cubicBezTo>
                    <a:cubicBezTo>
                      <a:pt x="6630" y="7496"/>
                      <a:pt x="6630" y="7496"/>
                      <a:pt x="6630" y="7496"/>
                    </a:cubicBezTo>
                    <a:cubicBezTo>
                      <a:pt x="6668" y="7428"/>
                      <a:pt x="6668" y="7428"/>
                      <a:pt x="6668" y="7428"/>
                    </a:cubicBezTo>
                    <a:cubicBezTo>
                      <a:pt x="6668" y="7428"/>
                      <a:pt x="6668" y="7428"/>
                      <a:pt x="6668" y="7428"/>
                    </a:cubicBezTo>
                    <a:cubicBezTo>
                      <a:pt x="6746" y="7428"/>
                      <a:pt x="6746" y="7428"/>
                      <a:pt x="6746" y="7428"/>
                    </a:cubicBezTo>
                    <a:cubicBezTo>
                      <a:pt x="6861" y="7394"/>
                      <a:pt x="6861" y="7394"/>
                      <a:pt x="6861" y="7394"/>
                    </a:cubicBezTo>
                    <a:cubicBezTo>
                      <a:pt x="6938" y="7325"/>
                      <a:pt x="6938" y="7325"/>
                      <a:pt x="6938" y="7325"/>
                    </a:cubicBezTo>
                    <a:cubicBezTo>
                      <a:pt x="6938" y="7325"/>
                      <a:pt x="6938" y="7325"/>
                      <a:pt x="6938" y="7325"/>
                    </a:cubicBezTo>
                    <a:cubicBezTo>
                      <a:pt x="7054" y="7257"/>
                      <a:pt x="7054" y="7257"/>
                      <a:pt x="7054" y="7257"/>
                    </a:cubicBezTo>
                    <a:cubicBezTo>
                      <a:pt x="7054" y="7291"/>
                      <a:pt x="7054" y="7291"/>
                      <a:pt x="7054" y="7291"/>
                    </a:cubicBezTo>
                    <a:cubicBezTo>
                      <a:pt x="7093" y="7222"/>
                      <a:pt x="7093" y="7222"/>
                      <a:pt x="7093" y="7222"/>
                    </a:cubicBezTo>
                    <a:cubicBezTo>
                      <a:pt x="7170" y="7291"/>
                      <a:pt x="7170" y="7291"/>
                      <a:pt x="7170" y="7291"/>
                    </a:cubicBezTo>
                    <a:cubicBezTo>
                      <a:pt x="7247" y="7257"/>
                      <a:pt x="7247" y="7257"/>
                      <a:pt x="7247" y="7257"/>
                    </a:cubicBezTo>
                    <a:cubicBezTo>
                      <a:pt x="7324" y="7325"/>
                      <a:pt x="7324" y="7325"/>
                      <a:pt x="7324" y="7325"/>
                    </a:cubicBezTo>
                    <a:cubicBezTo>
                      <a:pt x="7671" y="7257"/>
                      <a:pt x="7671" y="7257"/>
                      <a:pt x="7671" y="7257"/>
                    </a:cubicBezTo>
                    <a:cubicBezTo>
                      <a:pt x="7710" y="7257"/>
                      <a:pt x="7710" y="7257"/>
                      <a:pt x="7710" y="7257"/>
                    </a:cubicBezTo>
                    <a:cubicBezTo>
                      <a:pt x="7787" y="7222"/>
                      <a:pt x="7787" y="7222"/>
                      <a:pt x="7787" y="7222"/>
                    </a:cubicBezTo>
                    <a:cubicBezTo>
                      <a:pt x="7710" y="7188"/>
                      <a:pt x="7710" y="7188"/>
                      <a:pt x="7710" y="7188"/>
                    </a:cubicBezTo>
                    <a:cubicBezTo>
                      <a:pt x="7710" y="7119"/>
                      <a:pt x="7710" y="7119"/>
                      <a:pt x="7710" y="7119"/>
                    </a:cubicBezTo>
                    <a:cubicBezTo>
                      <a:pt x="7671" y="7051"/>
                      <a:pt x="7671" y="7051"/>
                      <a:pt x="7671" y="7051"/>
                    </a:cubicBezTo>
                    <a:cubicBezTo>
                      <a:pt x="7748" y="6983"/>
                      <a:pt x="7748" y="6983"/>
                      <a:pt x="7748" y="6983"/>
                    </a:cubicBezTo>
                    <a:cubicBezTo>
                      <a:pt x="7787" y="6983"/>
                      <a:pt x="7787" y="6983"/>
                      <a:pt x="7787" y="6983"/>
                    </a:cubicBezTo>
                    <a:cubicBezTo>
                      <a:pt x="7787" y="6914"/>
                      <a:pt x="7787" y="6914"/>
                      <a:pt x="7787" y="6914"/>
                    </a:cubicBezTo>
                    <a:cubicBezTo>
                      <a:pt x="7863" y="6914"/>
                      <a:pt x="7863" y="6914"/>
                      <a:pt x="7863" y="6914"/>
                    </a:cubicBezTo>
                    <a:cubicBezTo>
                      <a:pt x="7825" y="6846"/>
                      <a:pt x="7825" y="6846"/>
                      <a:pt x="7825" y="6846"/>
                    </a:cubicBezTo>
                    <a:cubicBezTo>
                      <a:pt x="7825" y="6812"/>
                      <a:pt x="7825" y="6812"/>
                      <a:pt x="7825" y="6812"/>
                    </a:cubicBezTo>
                    <a:cubicBezTo>
                      <a:pt x="7787" y="6674"/>
                      <a:pt x="7787" y="6674"/>
                      <a:pt x="7787" y="6674"/>
                    </a:cubicBezTo>
                    <a:cubicBezTo>
                      <a:pt x="7863" y="6674"/>
                      <a:pt x="7863" y="6674"/>
                      <a:pt x="7863" y="6674"/>
                    </a:cubicBezTo>
                    <a:cubicBezTo>
                      <a:pt x="7902" y="6606"/>
                      <a:pt x="7902" y="6606"/>
                      <a:pt x="7902" y="6606"/>
                    </a:cubicBezTo>
                    <a:cubicBezTo>
                      <a:pt x="7902" y="6606"/>
                      <a:pt x="7902" y="6606"/>
                      <a:pt x="7902" y="6606"/>
                    </a:cubicBezTo>
                    <a:cubicBezTo>
                      <a:pt x="7941" y="6469"/>
                      <a:pt x="7941" y="6469"/>
                      <a:pt x="7941" y="6469"/>
                    </a:cubicBezTo>
                    <a:cubicBezTo>
                      <a:pt x="8018" y="6469"/>
                      <a:pt x="8018" y="6469"/>
                      <a:pt x="8018" y="6469"/>
                    </a:cubicBezTo>
                    <a:cubicBezTo>
                      <a:pt x="8095" y="6469"/>
                      <a:pt x="8095" y="6469"/>
                      <a:pt x="8095" y="6469"/>
                    </a:cubicBezTo>
                    <a:cubicBezTo>
                      <a:pt x="8172" y="6298"/>
                      <a:pt x="8172" y="6298"/>
                      <a:pt x="8172" y="6298"/>
                    </a:cubicBezTo>
                    <a:cubicBezTo>
                      <a:pt x="8326" y="6230"/>
                      <a:pt x="8326" y="6230"/>
                      <a:pt x="8326" y="6230"/>
                    </a:cubicBezTo>
                    <a:cubicBezTo>
                      <a:pt x="8442" y="6264"/>
                      <a:pt x="8442" y="6264"/>
                      <a:pt x="8442" y="6264"/>
                    </a:cubicBezTo>
                    <a:cubicBezTo>
                      <a:pt x="8442" y="6195"/>
                      <a:pt x="8442" y="6195"/>
                      <a:pt x="8442" y="6195"/>
                    </a:cubicBezTo>
                    <a:cubicBezTo>
                      <a:pt x="8519" y="6195"/>
                      <a:pt x="8519" y="6195"/>
                      <a:pt x="8519" y="6195"/>
                    </a:cubicBezTo>
                    <a:cubicBezTo>
                      <a:pt x="8557" y="6127"/>
                      <a:pt x="8557" y="6127"/>
                      <a:pt x="8557" y="6127"/>
                    </a:cubicBezTo>
                    <a:cubicBezTo>
                      <a:pt x="8635" y="6127"/>
                      <a:pt x="8635" y="6127"/>
                      <a:pt x="8635" y="6127"/>
                    </a:cubicBezTo>
                    <a:cubicBezTo>
                      <a:pt x="8673" y="6058"/>
                      <a:pt x="8673" y="6058"/>
                      <a:pt x="8673" y="6058"/>
                    </a:cubicBezTo>
                    <a:cubicBezTo>
                      <a:pt x="8673" y="5990"/>
                      <a:pt x="8673" y="5990"/>
                      <a:pt x="8673" y="5990"/>
                    </a:cubicBezTo>
                    <a:cubicBezTo>
                      <a:pt x="8596" y="5956"/>
                      <a:pt x="8596" y="5956"/>
                      <a:pt x="8596" y="5956"/>
                    </a:cubicBezTo>
                    <a:cubicBezTo>
                      <a:pt x="8519" y="5956"/>
                      <a:pt x="8519" y="5956"/>
                      <a:pt x="8519" y="5956"/>
                    </a:cubicBezTo>
                    <a:cubicBezTo>
                      <a:pt x="8442" y="5922"/>
                      <a:pt x="8442" y="5922"/>
                      <a:pt x="8442" y="5922"/>
                    </a:cubicBezTo>
                    <a:cubicBezTo>
                      <a:pt x="8365" y="5853"/>
                      <a:pt x="8365" y="5853"/>
                      <a:pt x="8365" y="5853"/>
                    </a:cubicBezTo>
                    <a:cubicBezTo>
                      <a:pt x="8365" y="5819"/>
                      <a:pt x="8365" y="5819"/>
                      <a:pt x="8365" y="5819"/>
                    </a:cubicBezTo>
                    <a:cubicBezTo>
                      <a:pt x="8249" y="5750"/>
                      <a:pt x="8249" y="5750"/>
                      <a:pt x="8249" y="5750"/>
                    </a:cubicBezTo>
                    <a:cubicBezTo>
                      <a:pt x="8249" y="5716"/>
                      <a:pt x="8249" y="5716"/>
                      <a:pt x="8249" y="5716"/>
                    </a:cubicBezTo>
                    <a:cubicBezTo>
                      <a:pt x="8288" y="5579"/>
                      <a:pt x="8288" y="5579"/>
                      <a:pt x="8288" y="5579"/>
                    </a:cubicBezTo>
                    <a:cubicBezTo>
                      <a:pt x="8210" y="5511"/>
                      <a:pt x="8210" y="5511"/>
                      <a:pt x="8210" y="5511"/>
                    </a:cubicBezTo>
                    <a:cubicBezTo>
                      <a:pt x="8210" y="5511"/>
                      <a:pt x="8210" y="5511"/>
                      <a:pt x="8210" y="5511"/>
                    </a:cubicBezTo>
                    <a:cubicBezTo>
                      <a:pt x="8172" y="5408"/>
                      <a:pt x="8172" y="5408"/>
                      <a:pt x="8172" y="5408"/>
                    </a:cubicBezTo>
                    <a:cubicBezTo>
                      <a:pt x="8172" y="5340"/>
                      <a:pt x="8172" y="5340"/>
                      <a:pt x="8172" y="5340"/>
                    </a:cubicBezTo>
                    <a:cubicBezTo>
                      <a:pt x="8133" y="5237"/>
                      <a:pt x="8133" y="5237"/>
                      <a:pt x="8133" y="5237"/>
                    </a:cubicBezTo>
                    <a:cubicBezTo>
                      <a:pt x="8210" y="5168"/>
                      <a:pt x="8210" y="5168"/>
                      <a:pt x="8210" y="5168"/>
                    </a:cubicBezTo>
                    <a:cubicBezTo>
                      <a:pt x="8249" y="5168"/>
                      <a:pt x="8249" y="5168"/>
                      <a:pt x="8249" y="5168"/>
                    </a:cubicBezTo>
                    <a:cubicBezTo>
                      <a:pt x="8326" y="5100"/>
                      <a:pt x="8326" y="5100"/>
                      <a:pt x="8326" y="5100"/>
                    </a:cubicBezTo>
                    <a:cubicBezTo>
                      <a:pt x="8365" y="5032"/>
                      <a:pt x="8365" y="5032"/>
                      <a:pt x="8365" y="5032"/>
                    </a:cubicBezTo>
                    <a:cubicBezTo>
                      <a:pt x="8442" y="4963"/>
                      <a:pt x="8442" y="4963"/>
                      <a:pt x="8442" y="4963"/>
                    </a:cubicBezTo>
                    <a:cubicBezTo>
                      <a:pt x="8480" y="4895"/>
                      <a:pt x="8480" y="4895"/>
                      <a:pt x="8480" y="4895"/>
                    </a:cubicBezTo>
                    <a:cubicBezTo>
                      <a:pt x="8519" y="4758"/>
                      <a:pt x="8519" y="4758"/>
                      <a:pt x="8519" y="4758"/>
                    </a:cubicBezTo>
                    <a:cubicBezTo>
                      <a:pt x="8519" y="4758"/>
                      <a:pt x="8519" y="4758"/>
                      <a:pt x="8519" y="4758"/>
                    </a:cubicBezTo>
                    <a:cubicBezTo>
                      <a:pt x="8635" y="4621"/>
                      <a:pt x="8635" y="4621"/>
                      <a:pt x="8635" y="4621"/>
                    </a:cubicBezTo>
                    <a:cubicBezTo>
                      <a:pt x="8750" y="4518"/>
                      <a:pt x="8750" y="4518"/>
                      <a:pt x="8750" y="4518"/>
                    </a:cubicBezTo>
                    <a:cubicBezTo>
                      <a:pt x="8788" y="4450"/>
                      <a:pt x="8788" y="4450"/>
                      <a:pt x="8788" y="4450"/>
                    </a:cubicBezTo>
                    <a:cubicBezTo>
                      <a:pt x="8827" y="4382"/>
                      <a:pt x="8827" y="4382"/>
                      <a:pt x="8827" y="4382"/>
                    </a:cubicBezTo>
                    <a:cubicBezTo>
                      <a:pt x="8905" y="4313"/>
                      <a:pt x="8905" y="4313"/>
                      <a:pt x="8905" y="4313"/>
                    </a:cubicBezTo>
                    <a:cubicBezTo>
                      <a:pt x="8943" y="4313"/>
                      <a:pt x="8943" y="4313"/>
                      <a:pt x="8943" y="4313"/>
                    </a:cubicBezTo>
                    <a:cubicBezTo>
                      <a:pt x="9097" y="4108"/>
                      <a:pt x="9097" y="4108"/>
                      <a:pt x="9097" y="4108"/>
                    </a:cubicBezTo>
                    <a:cubicBezTo>
                      <a:pt x="9020" y="4073"/>
                      <a:pt x="9020" y="4073"/>
                      <a:pt x="9020" y="4073"/>
                    </a:cubicBezTo>
                    <a:cubicBezTo>
                      <a:pt x="9097" y="4108"/>
                      <a:pt x="9097" y="4108"/>
                      <a:pt x="9097" y="4108"/>
                    </a:cubicBezTo>
                    <a:cubicBezTo>
                      <a:pt x="9174" y="4039"/>
                      <a:pt x="9174" y="4039"/>
                      <a:pt x="9174" y="4039"/>
                    </a:cubicBezTo>
                    <a:cubicBezTo>
                      <a:pt x="9136" y="3971"/>
                      <a:pt x="9136" y="3971"/>
                      <a:pt x="9136" y="3971"/>
                    </a:cubicBezTo>
                    <a:cubicBezTo>
                      <a:pt x="9213" y="4039"/>
                      <a:pt x="9213" y="4039"/>
                      <a:pt x="9213" y="4039"/>
                    </a:cubicBezTo>
                    <a:cubicBezTo>
                      <a:pt x="9251" y="4073"/>
                      <a:pt x="9251" y="4073"/>
                      <a:pt x="9251" y="4073"/>
                    </a:cubicBezTo>
                    <a:cubicBezTo>
                      <a:pt x="9367" y="4005"/>
                      <a:pt x="9367" y="4005"/>
                      <a:pt x="9367" y="4005"/>
                    </a:cubicBezTo>
                    <a:cubicBezTo>
                      <a:pt x="9405" y="3937"/>
                      <a:pt x="9405" y="3937"/>
                      <a:pt x="9405" y="3937"/>
                    </a:cubicBezTo>
                    <a:cubicBezTo>
                      <a:pt x="9483" y="3903"/>
                      <a:pt x="9483" y="3903"/>
                      <a:pt x="9483" y="3903"/>
                    </a:cubicBezTo>
                    <a:cubicBezTo>
                      <a:pt x="9483" y="3868"/>
                      <a:pt x="9483" y="3868"/>
                      <a:pt x="9483" y="3868"/>
                    </a:cubicBezTo>
                    <a:cubicBezTo>
                      <a:pt x="9405" y="3799"/>
                      <a:pt x="9405" y="3799"/>
                      <a:pt x="9405" y="3799"/>
                    </a:cubicBezTo>
                    <a:cubicBezTo>
                      <a:pt x="9367" y="3765"/>
                      <a:pt x="9367" y="3765"/>
                      <a:pt x="9367" y="3765"/>
                    </a:cubicBezTo>
                    <a:cubicBezTo>
                      <a:pt x="9367" y="3765"/>
                      <a:pt x="9367" y="3765"/>
                      <a:pt x="9367" y="3765"/>
                    </a:cubicBezTo>
                    <a:cubicBezTo>
                      <a:pt x="9444" y="3697"/>
                      <a:pt x="9444" y="3697"/>
                      <a:pt x="9444" y="3697"/>
                    </a:cubicBezTo>
                    <a:cubicBezTo>
                      <a:pt x="9483" y="3628"/>
                      <a:pt x="9483" y="3628"/>
                      <a:pt x="9483" y="3628"/>
                    </a:cubicBezTo>
                    <a:cubicBezTo>
                      <a:pt x="9560" y="3594"/>
                      <a:pt x="9560" y="3594"/>
                      <a:pt x="9560" y="3594"/>
                    </a:cubicBezTo>
                    <a:cubicBezTo>
                      <a:pt x="9598" y="3526"/>
                      <a:pt x="9598" y="3526"/>
                      <a:pt x="9598" y="3526"/>
                    </a:cubicBezTo>
                    <a:cubicBezTo>
                      <a:pt x="9675" y="3526"/>
                      <a:pt x="9675" y="3526"/>
                      <a:pt x="9675" y="3526"/>
                    </a:cubicBezTo>
                    <a:cubicBezTo>
                      <a:pt x="9675" y="3526"/>
                      <a:pt x="9675" y="3526"/>
                      <a:pt x="9675" y="3526"/>
                    </a:cubicBezTo>
                    <a:cubicBezTo>
                      <a:pt x="9714" y="3526"/>
                      <a:pt x="9714" y="3526"/>
                      <a:pt x="9714" y="3526"/>
                    </a:cubicBezTo>
                    <a:cubicBezTo>
                      <a:pt x="9868" y="3492"/>
                      <a:pt x="9868" y="3492"/>
                      <a:pt x="9868" y="3492"/>
                    </a:cubicBezTo>
                    <a:cubicBezTo>
                      <a:pt x="9907" y="3492"/>
                      <a:pt x="9907" y="3492"/>
                      <a:pt x="9907" y="3492"/>
                    </a:cubicBezTo>
                    <a:cubicBezTo>
                      <a:pt x="9983" y="3423"/>
                      <a:pt x="9983" y="3423"/>
                      <a:pt x="9983" y="3423"/>
                    </a:cubicBezTo>
                    <a:cubicBezTo>
                      <a:pt x="10022" y="3389"/>
                      <a:pt x="10022" y="3389"/>
                      <a:pt x="10022" y="3389"/>
                    </a:cubicBezTo>
                    <a:cubicBezTo>
                      <a:pt x="10177" y="3423"/>
                      <a:pt x="10177" y="3423"/>
                      <a:pt x="10177" y="3423"/>
                    </a:cubicBezTo>
                    <a:cubicBezTo>
                      <a:pt x="10253" y="3423"/>
                      <a:pt x="10253" y="3423"/>
                      <a:pt x="10253" y="3423"/>
                    </a:cubicBezTo>
                    <a:cubicBezTo>
                      <a:pt x="10369" y="3389"/>
                      <a:pt x="10369" y="3389"/>
                      <a:pt x="10369" y="3389"/>
                    </a:cubicBezTo>
                    <a:cubicBezTo>
                      <a:pt x="10485" y="3320"/>
                      <a:pt x="10485" y="3320"/>
                      <a:pt x="10485" y="3320"/>
                    </a:cubicBezTo>
                    <a:cubicBezTo>
                      <a:pt x="10793" y="3183"/>
                      <a:pt x="10793" y="3183"/>
                      <a:pt x="10793" y="3183"/>
                    </a:cubicBezTo>
                    <a:cubicBezTo>
                      <a:pt x="10870" y="3115"/>
                      <a:pt x="10870" y="3115"/>
                      <a:pt x="10870" y="3115"/>
                    </a:cubicBezTo>
                    <a:cubicBezTo>
                      <a:pt x="10909" y="3115"/>
                      <a:pt x="10909" y="3115"/>
                      <a:pt x="10909" y="3115"/>
                    </a:cubicBezTo>
                    <a:cubicBezTo>
                      <a:pt x="10986" y="3047"/>
                      <a:pt x="10986" y="3047"/>
                      <a:pt x="10986" y="3047"/>
                    </a:cubicBezTo>
                    <a:cubicBezTo>
                      <a:pt x="11102" y="3013"/>
                      <a:pt x="11102" y="3013"/>
                      <a:pt x="11102" y="3013"/>
                    </a:cubicBezTo>
                    <a:cubicBezTo>
                      <a:pt x="11178" y="3013"/>
                      <a:pt x="11178" y="3013"/>
                      <a:pt x="11178" y="3013"/>
                    </a:cubicBezTo>
                    <a:cubicBezTo>
                      <a:pt x="11217" y="2944"/>
                      <a:pt x="11217" y="2944"/>
                      <a:pt x="11217" y="2944"/>
                    </a:cubicBezTo>
                    <a:cubicBezTo>
                      <a:pt x="11295" y="2875"/>
                      <a:pt x="11295" y="2875"/>
                      <a:pt x="11295" y="2875"/>
                    </a:cubicBezTo>
                    <a:cubicBezTo>
                      <a:pt x="11410" y="2841"/>
                      <a:pt x="11410" y="2841"/>
                      <a:pt x="11410" y="2841"/>
                    </a:cubicBezTo>
                    <a:cubicBezTo>
                      <a:pt x="11487" y="2841"/>
                      <a:pt x="11487" y="2841"/>
                      <a:pt x="11487" y="2841"/>
                    </a:cubicBezTo>
                    <a:cubicBezTo>
                      <a:pt x="11603" y="2772"/>
                      <a:pt x="11603" y="2772"/>
                      <a:pt x="11603" y="2772"/>
                    </a:cubicBezTo>
                    <a:cubicBezTo>
                      <a:pt x="11834" y="2670"/>
                      <a:pt x="11834" y="2670"/>
                      <a:pt x="11834" y="2670"/>
                    </a:cubicBezTo>
                    <a:cubicBezTo>
                      <a:pt x="11795" y="2533"/>
                      <a:pt x="11795" y="2533"/>
                      <a:pt x="11795" y="2533"/>
                    </a:cubicBezTo>
                    <a:cubicBezTo>
                      <a:pt x="11795" y="2465"/>
                      <a:pt x="11795" y="2465"/>
                      <a:pt x="11795" y="2465"/>
                    </a:cubicBezTo>
                    <a:cubicBezTo>
                      <a:pt x="11718" y="2362"/>
                      <a:pt x="11718" y="2362"/>
                      <a:pt x="11718" y="2362"/>
                    </a:cubicBezTo>
                    <a:cubicBezTo>
                      <a:pt x="11680" y="2327"/>
                      <a:pt x="11680" y="2327"/>
                      <a:pt x="11680" y="2327"/>
                    </a:cubicBezTo>
                    <a:cubicBezTo>
                      <a:pt x="11757" y="2259"/>
                      <a:pt x="11757" y="2259"/>
                      <a:pt x="11757" y="2259"/>
                    </a:cubicBezTo>
                    <a:cubicBezTo>
                      <a:pt x="11795" y="2225"/>
                      <a:pt x="11795" y="2225"/>
                      <a:pt x="11795" y="2225"/>
                    </a:cubicBezTo>
                    <a:cubicBezTo>
                      <a:pt x="11873" y="2225"/>
                      <a:pt x="11873" y="2225"/>
                      <a:pt x="11873" y="2225"/>
                    </a:cubicBezTo>
                    <a:cubicBezTo>
                      <a:pt x="11950" y="2225"/>
                      <a:pt x="11950" y="2225"/>
                      <a:pt x="11950" y="2225"/>
                    </a:cubicBezTo>
                    <a:lnTo>
                      <a:pt x="11911" y="2157"/>
                    </a:lnTo>
                    <a:close/>
                  </a:path>
                </a:pathLst>
              </a:custGeom>
              <a:solidFill>
                <a:srgbClr val="33CCCC"/>
              </a:solidFill>
              <a:ln w="0">
                <a:solidFill>
                  <a:srgbClr val="000000"/>
                </a:solidFill>
                <a:round/>
                <a:headEnd/>
                <a:tailEnd/>
              </a:ln>
            </p:spPr>
            <p:txBody>
              <a:bodyPr/>
              <a:lstStyle/>
              <a:p>
                <a:endParaRPr lang="fr-FR"/>
              </a:p>
            </p:txBody>
          </p:sp>
          <p:sp>
            <p:nvSpPr>
              <p:cNvPr id="23567" name="Freeform 223"/>
              <p:cNvSpPr>
                <a:spLocks/>
              </p:cNvSpPr>
              <p:nvPr/>
            </p:nvSpPr>
            <p:spPr bwMode="auto">
              <a:xfrm>
                <a:off x="3192" y="2891"/>
                <a:ext cx="1158" cy="836"/>
              </a:xfrm>
              <a:custGeom>
                <a:avLst/>
                <a:gdLst>
                  <a:gd name="T0" fmla="*/ 0 w 11950"/>
                  <a:gd name="T1" fmla="*/ 0 h 8625"/>
                  <a:gd name="T2" fmla="*/ 0 w 11950"/>
                  <a:gd name="T3" fmla="*/ 0 h 8625"/>
                  <a:gd name="T4" fmla="*/ 0 w 11950"/>
                  <a:gd name="T5" fmla="*/ 0 h 8625"/>
                  <a:gd name="T6" fmla="*/ 0 w 11950"/>
                  <a:gd name="T7" fmla="*/ 0 h 8625"/>
                  <a:gd name="T8" fmla="*/ 0 w 11950"/>
                  <a:gd name="T9" fmla="*/ 0 h 8625"/>
                  <a:gd name="T10" fmla="*/ 0 w 11950"/>
                  <a:gd name="T11" fmla="*/ 0 h 8625"/>
                  <a:gd name="T12" fmla="*/ 0 w 11950"/>
                  <a:gd name="T13" fmla="*/ 0 h 8625"/>
                  <a:gd name="T14" fmla="*/ 0 w 11950"/>
                  <a:gd name="T15" fmla="*/ 0 h 8625"/>
                  <a:gd name="T16" fmla="*/ 0 w 11950"/>
                  <a:gd name="T17" fmla="*/ 0 h 8625"/>
                  <a:gd name="T18" fmla="*/ 0 w 11950"/>
                  <a:gd name="T19" fmla="*/ 0 h 8625"/>
                  <a:gd name="T20" fmla="*/ 0 w 11950"/>
                  <a:gd name="T21" fmla="*/ 0 h 8625"/>
                  <a:gd name="T22" fmla="*/ 0 w 11950"/>
                  <a:gd name="T23" fmla="*/ 0 h 8625"/>
                  <a:gd name="T24" fmla="*/ 0 w 11950"/>
                  <a:gd name="T25" fmla="*/ 0 h 8625"/>
                  <a:gd name="T26" fmla="*/ 0 w 11950"/>
                  <a:gd name="T27" fmla="*/ 0 h 8625"/>
                  <a:gd name="T28" fmla="*/ 0 w 11950"/>
                  <a:gd name="T29" fmla="*/ 0 h 8625"/>
                  <a:gd name="T30" fmla="*/ 0 w 11950"/>
                  <a:gd name="T31" fmla="*/ 0 h 8625"/>
                  <a:gd name="T32" fmla="*/ 0 w 11950"/>
                  <a:gd name="T33" fmla="*/ 0 h 8625"/>
                  <a:gd name="T34" fmla="*/ 0 w 11950"/>
                  <a:gd name="T35" fmla="*/ 0 h 8625"/>
                  <a:gd name="T36" fmla="*/ 0 w 11950"/>
                  <a:gd name="T37" fmla="*/ 0 h 8625"/>
                  <a:gd name="T38" fmla="*/ 0 w 11950"/>
                  <a:gd name="T39" fmla="*/ 0 h 8625"/>
                  <a:gd name="T40" fmla="*/ 0 w 11950"/>
                  <a:gd name="T41" fmla="*/ 0 h 8625"/>
                  <a:gd name="T42" fmla="*/ 0 w 11950"/>
                  <a:gd name="T43" fmla="*/ 0 h 8625"/>
                  <a:gd name="T44" fmla="*/ 0 w 11950"/>
                  <a:gd name="T45" fmla="*/ 0 h 8625"/>
                  <a:gd name="T46" fmla="*/ 0 w 11950"/>
                  <a:gd name="T47" fmla="*/ 0 h 8625"/>
                  <a:gd name="T48" fmla="*/ 0 w 11950"/>
                  <a:gd name="T49" fmla="*/ 0 h 8625"/>
                  <a:gd name="T50" fmla="*/ 0 w 11950"/>
                  <a:gd name="T51" fmla="*/ 0 h 8625"/>
                  <a:gd name="T52" fmla="*/ 0 w 11950"/>
                  <a:gd name="T53" fmla="*/ 0 h 8625"/>
                  <a:gd name="T54" fmla="*/ 0 w 11950"/>
                  <a:gd name="T55" fmla="*/ 0 h 8625"/>
                  <a:gd name="T56" fmla="*/ 0 w 11950"/>
                  <a:gd name="T57" fmla="*/ 0 h 8625"/>
                  <a:gd name="T58" fmla="*/ 0 w 11950"/>
                  <a:gd name="T59" fmla="*/ 0 h 8625"/>
                  <a:gd name="T60" fmla="*/ 0 w 11950"/>
                  <a:gd name="T61" fmla="*/ 0 h 8625"/>
                  <a:gd name="T62" fmla="*/ 0 w 11950"/>
                  <a:gd name="T63" fmla="*/ 0 h 8625"/>
                  <a:gd name="T64" fmla="*/ 0 w 11950"/>
                  <a:gd name="T65" fmla="*/ 0 h 8625"/>
                  <a:gd name="T66" fmla="*/ 0 w 11950"/>
                  <a:gd name="T67" fmla="*/ 0 h 8625"/>
                  <a:gd name="T68" fmla="*/ 0 w 11950"/>
                  <a:gd name="T69" fmla="*/ 0 h 8625"/>
                  <a:gd name="T70" fmla="*/ 0 w 11950"/>
                  <a:gd name="T71" fmla="*/ 0 h 8625"/>
                  <a:gd name="T72" fmla="*/ 0 w 11950"/>
                  <a:gd name="T73" fmla="*/ 0 h 8625"/>
                  <a:gd name="T74" fmla="*/ 0 w 11950"/>
                  <a:gd name="T75" fmla="*/ 0 h 8625"/>
                  <a:gd name="T76" fmla="*/ 0 w 11950"/>
                  <a:gd name="T77" fmla="*/ 0 h 8625"/>
                  <a:gd name="T78" fmla="*/ 0 w 11950"/>
                  <a:gd name="T79" fmla="*/ 0 h 8625"/>
                  <a:gd name="T80" fmla="*/ 0 w 11950"/>
                  <a:gd name="T81" fmla="*/ 0 h 8625"/>
                  <a:gd name="T82" fmla="*/ 0 w 11950"/>
                  <a:gd name="T83" fmla="*/ 0 h 8625"/>
                  <a:gd name="T84" fmla="*/ 0 w 11950"/>
                  <a:gd name="T85" fmla="*/ 0 h 8625"/>
                  <a:gd name="T86" fmla="*/ 0 w 11950"/>
                  <a:gd name="T87" fmla="*/ 0 h 8625"/>
                  <a:gd name="T88" fmla="*/ 0 w 11950"/>
                  <a:gd name="T89" fmla="*/ 0 h 8625"/>
                  <a:gd name="T90" fmla="*/ 0 w 11950"/>
                  <a:gd name="T91" fmla="*/ 0 h 8625"/>
                  <a:gd name="T92" fmla="*/ 0 w 11950"/>
                  <a:gd name="T93" fmla="*/ 0 h 8625"/>
                  <a:gd name="T94" fmla="*/ 0 w 11950"/>
                  <a:gd name="T95" fmla="*/ 0 h 8625"/>
                  <a:gd name="T96" fmla="*/ 0 w 11950"/>
                  <a:gd name="T97" fmla="*/ 0 h 8625"/>
                  <a:gd name="T98" fmla="*/ 0 w 11950"/>
                  <a:gd name="T99" fmla="*/ 0 h 8625"/>
                  <a:gd name="T100" fmla="*/ 0 w 11950"/>
                  <a:gd name="T101" fmla="*/ 0 h 8625"/>
                  <a:gd name="T102" fmla="*/ 0 w 11950"/>
                  <a:gd name="T103" fmla="*/ 0 h 8625"/>
                  <a:gd name="T104" fmla="*/ 0 w 11950"/>
                  <a:gd name="T105" fmla="*/ 0 h 8625"/>
                  <a:gd name="T106" fmla="*/ 0 w 11950"/>
                  <a:gd name="T107" fmla="*/ 0 h 8625"/>
                  <a:gd name="T108" fmla="*/ 0 w 11950"/>
                  <a:gd name="T109" fmla="*/ 0 h 8625"/>
                  <a:gd name="T110" fmla="*/ 0 w 11950"/>
                  <a:gd name="T111" fmla="*/ 0 h 8625"/>
                  <a:gd name="T112" fmla="*/ 0 w 11950"/>
                  <a:gd name="T113" fmla="*/ 0 h 8625"/>
                  <a:gd name="T114" fmla="*/ 0 w 11950"/>
                  <a:gd name="T115" fmla="*/ 0 h 8625"/>
                  <a:gd name="T116" fmla="*/ 0 w 11950"/>
                  <a:gd name="T117" fmla="*/ 0 h 8625"/>
                  <a:gd name="T118" fmla="*/ 0 w 11950"/>
                  <a:gd name="T119" fmla="*/ 0 h 8625"/>
                  <a:gd name="T120" fmla="*/ 0 w 11950"/>
                  <a:gd name="T121" fmla="*/ 0 h 8625"/>
                  <a:gd name="T122" fmla="*/ 0 w 11950"/>
                  <a:gd name="T123" fmla="*/ 0 h 8625"/>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1950"/>
                  <a:gd name="T187" fmla="*/ 0 h 8625"/>
                  <a:gd name="T188" fmla="*/ 11950 w 11950"/>
                  <a:gd name="T189" fmla="*/ 8625 h 8625"/>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1950" h="8625">
                    <a:moveTo>
                      <a:pt x="11911" y="2157"/>
                    </a:moveTo>
                    <a:cubicBezTo>
                      <a:pt x="11834" y="2122"/>
                      <a:pt x="11834" y="2122"/>
                      <a:pt x="11834" y="2122"/>
                    </a:cubicBezTo>
                    <a:cubicBezTo>
                      <a:pt x="11795" y="2122"/>
                      <a:pt x="11795" y="2122"/>
                      <a:pt x="11795" y="2122"/>
                    </a:cubicBezTo>
                    <a:cubicBezTo>
                      <a:pt x="11718" y="2088"/>
                      <a:pt x="11718" y="2088"/>
                      <a:pt x="11718" y="2088"/>
                    </a:cubicBezTo>
                    <a:cubicBezTo>
                      <a:pt x="11680" y="2020"/>
                      <a:pt x="11680" y="2020"/>
                      <a:pt x="11680" y="2020"/>
                    </a:cubicBezTo>
                    <a:cubicBezTo>
                      <a:pt x="11680" y="2020"/>
                      <a:pt x="11680" y="2020"/>
                      <a:pt x="11680" y="2020"/>
                    </a:cubicBezTo>
                    <a:cubicBezTo>
                      <a:pt x="11641" y="2020"/>
                      <a:pt x="11641" y="2020"/>
                      <a:pt x="11641" y="2020"/>
                    </a:cubicBezTo>
                    <a:cubicBezTo>
                      <a:pt x="11641" y="2020"/>
                      <a:pt x="11641" y="2020"/>
                      <a:pt x="11641" y="2020"/>
                    </a:cubicBezTo>
                    <a:cubicBezTo>
                      <a:pt x="11641" y="2020"/>
                      <a:pt x="11526" y="2122"/>
                      <a:pt x="11448" y="2122"/>
                    </a:cubicBezTo>
                    <a:cubicBezTo>
                      <a:pt x="11333" y="2157"/>
                      <a:pt x="11333" y="2191"/>
                      <a:pt x="11256" y="2225"/>
                    </a:cubicBezTo>
                    <a:cubicBezTo>
                      <a:pt x="11256" y="2225"/>
                      <a:pt x="11178" y="2225"/>
                      <a:pt x="11178" y="2225"/>
                    </a:cubicBezTo>
                    <a:cubicBezTo>
                      <a:pt x="11102" y="2191"/>
                      <a:pt x="11063" y="2191"/>
                      <a:pt x="11025" y="2122"/>
                    </a:cubicBezTo>
                    <a:cubicBezTo>
                      <a:pt x="10986" y="2157"/>
                      <a:pt x="10909" y="2157"/>
                      <a:pt x="10832" y="2157"/>
                    </a:cubicBezTo>
                    <a:cubicBezTo>
                      <a:pt x="10793" y="2225"/>
                      <a:pt x="10793" y="2225"/>
                      <a:pt x="10716" y="2259"/>
                    </a:cubicBezTo>
                    <a:cubicBezTo>
                      <a:pt x="10716" y="2191"/>
                      <a:pt x="10716" y="2191"/>
                      <a:pt x="10639" y="2157"/>
                    </a:cubicBezTo>
                    <a:cubicBezTo>
                      <a:pt x="10639" y="2157"/>
                      <a:pt x="10562" y="2088"/>
                      <a:pt x="10485" y="2122"/>
                    </a:cubicBezTo>
                    <a:cubicBezTo>
                      <a:pt x="10485" y="2054"/>
                      <a:pt x="10485" y="1986"/>
                      <a:pt x="10446" y="1951"/>
                    </a:cubicBezTo>
                    <a:cubicBezTo>
                      <a:pt x="10369" y="1883"/>
                      <a:pt x="10292" y="1917"/>
                      <a:pt x="10177" y="1986"/>
                    </a:cubicBezTo>
                    <a:cubicBezTo>
                      <a:pt x="10177" y="1986"/>
                      <a:pt x="10138" y="1986"/>
                      <a:pt x="10061" y="2020"/>
                    </a:cubicBezTo>
                    <a:cubicBezTo>
                      <a:pt x="9907" y="1986"/>
                      <a:pt x="10022" y="1848"/>
                      <a:pt x="9868" y="1814"/>
                    </a:cubicBezTo>
                    <a:cubicBezTo>
                      <a:pt x="9791" y="1712"/>
                      <a:pt x="9521" y="1746"/>
                      <a:pt x="9521" y="1746"/>
                    </a:cubicBezTo>
                    <a:cubicBezTo>
                      <a:pt x="9444" y="1643"/>
                      <a:pt x="9367" y="1712"/>
                      <a:pt x="9251" y="1746"/>
                    </a:cubicBezTo>
                    <a:cubicBezTo>
                      <a:pt x="9251" y="1746"/>
                      <a:pt x="9251" y="1746"/>
                      <a:pt x="9251" y="1746"/>
                    </a:cubicBezTo>
                    <a:cubicBezTo>
                      <a:pt x="9213" y="1814"/>
                      <a:pt x="9213" y="1814"/>
                      <a:pt x="9213" y="1814"/>
                    </a:cubicBezTo>
                    <a:cubicBezTo>
                      <a:pt x="9174" y="1746"/>
                      <a:pt x="9136" y="1746"/>
                      <a:pt x="9136" y="1746"/>
                    </a:cubicBezTo>
                    <a:cubicBezTo>
                      <a:pt x="8982" y="1712"/>
                      <a:pt x="8905" y="1746"/>
                      <a:pt x="8788" y="1746"/>
                    </a:cubicBezTo>
                    <a:cubicBezTo>
                      <a:pt x="8712" y="1780"/>
                      <a:pt x="8788" y="1712"/>
                      <a:pt x="8712" y="1643"/>
                    </a:cubicBezTo>
                    <a:cubicBezTo>
                      <a:pt x="8635" y="1677"/>
                      <a:pt x="8557" y="1609"/>
                      <a:pt x="8480" y="1575"/>
                    </a:cubicBezTo>
                    <a:cubicBezTo>
                      <a:pt x="8403" y="1541"/>
                      <a:pt x="8288" y="1609"/>
                      <a:pt x="8288" y="1609"/>
                    </a:cubicBezTo>
                    <a:cubicBezTo>
                      <a:pt x="8210" y="1609"/>
                      <a:pt x="8210" y="1609"/>
                      <a:pt x="8133" y="1575"/>
                    </a:cubicBezTo>
                    <a:cubicBezTo>
                      <a:pt x="8056" y="1575"/>
                      <a:pt x="8056" y="1541"/>
                      <a:pt x="7979" y="1472"/>
                    </a:cubicBezTo>
                    <a:cubicBezTo>
                      <a:pt x="7979" y="1472"/>
                      <a:pt x="7902" y="1438"/>
                      <a:pt x="7825" y="1369"/>
                    </a:cubicBezTo>
                    <a:cubicBezTo>
                      <a:pt x="7671" y="1301"/>
                      <a:pt x="7710" y="1403"/>
                      <a:pt x="7593" y="1369"/>
                    </a:cubicBezTo>
                    <a:cubicBezTo>
                      <a:pt x="7517" y="1301"/>
                      <a:pt x="7478" y="1335"/>
                      <a:pt x="7440" y="1267"/>
                    </a:cubicBezTo>
                    <a:cubicBezTo>
                      <a:pt x="7440" y="1267"/>
                      <a:pt x="7362" y="1232"/>
                      <a:pt x="7440" y="1164"/>
                    </a:cubicBezTo>
                    <a:cubicBezTo>
                      <a:pt x="7517" y="1027"/>
                      <a:pt x="7208" y="1027"/>
                      <a:pt x="7208" y="1027"/>
                    </a:cubicBezTo>
                    <a:cubicBezTo>
                      <a:pt x="7170" y="959"/>
                      <a:pt x="7170" y="890"/>
                      <a:pt x="7170" y="890"/>
                    </a:cubicBezTo>
                    <a:cubicBezTo>
                      <a:pt x="7170" y="890"/>
                      <a:pt x="7015" y="856"/>
                      <a:pt x="7015" y="856"/>
                    </a:cubicBezTo>
                    <a:cubicBezTo>
                      <a:pt x="6900" y="890"/>
                      <a:pt x="6900" y="890"/>
                      <a:pt x="6900" y="890"/>
                    </a:cubicBezTo>
                    <a:cubicBezTo>
                      <a:pt x="6823" y="890"/>
                      <a:pt x="6823" y="890"/>
                      <a:pt x="6823" y="890"/>
                    </a:cubicBezTo>
                    <a:cubicBezTo>
                      <a:pt x="6746" y="924"/>
                      <a:pt x="6746" y="924"/>
                      <a:pt x="6746" y="924"/>
                    </a:cubicBezTo>
                    <a:cubicBezTo>
                      <a:pt x="6630" y="924"/>
                      <a:pt x="6630" y="924"/>
                      <a:pt x="6630" y="924"/>
                    </a:cubicBezTo>
                    <a:cubicBezTo>
                      <a:pt x="6630" y="924"/>
                      <a:pt x="6630" y="924"/>
                      <a:pt x="6630" y="924"/>
                    </a:cubicBezTo>
                    <a:cubicBezTo>
                      <a:pt x="6515" y="959"/>
                      <a:pt x="6515" y="959"/>
                      <a:pt x="6515" y="959"/>
                    </a:cubicBezTo>
                    <a:cubicBezTo>
                      <a:pt x="6437" y="959"/>
                      <a:pt x="6437" y="959"/>
                      <a:pt x="6437" y="959"/>
                    </a:cubicBezTo>
                    <a:cubicBezTo>
                      <a:pt x="6360" y="924"/>
                      <a:pt x="6360" y="924"/>
                      <a:pt x="6360" y="924"/>
                    </a:cubicBezTo>
                    <a:cubicBezTo>
                      <a:pt x="6360" y="856"/>
                      <a:pt x="6360" y="856"/>
                      <a:pt x="6360" y="856"/>
                    </a:cubicBezTo>
                    <a:cubicBezTo>
                      <a:pt x="6283" y="890"/>
                      <a:pt x="6283" y="890"/>
                      <a:pt x="6283" y="890"/>
                    </a:cubicBezTo>
                    <a:cubicBezTo>
                      <a:pt x="6283" y="890"/>
                      <a:pt x="6283" y="890"/>
                      <a:pt x="6283" y="890"/>
                    </a:cubicBezTo>
                    <a:cubicBezTo>
                      <a:pt x="6206" y="787"/>
                      <a:pt x="6206" y="787"/>
                      <a:pt x="6206" y="787"/>
                    </a:cubicBezTo>
                    <a:cubicBezTo>
                      <a:pt x="6129" y="787"/>
                      <a:pt x="6129" y="787"/>
                      <a:pt x="6129" y="787"/>
                    </a:cubicBezTo>
                    <a:cubicBezTo>
                      <a:pt x="6052" y="787"/>
                      <a:pt x="6052" y="787"/>
                      <a:pt x="6052" y="787"/>
                    </a:cubicBezTo>
                    <a:cubicBezTo>
                      <a:pt x="6013" y="822"/>
                      <a:pt x="6013" y="822"/>
                      <a:pt x="6013" y="822"/>
                    </a:cubicBezTo>
                    <a:cubicBezTo>
                      <a:pt x="5936" y="753"/>
                      <a:pt x="5936" y="753"/>
                      <a:pt x="5936" y="753"/>
                    </a:cubicBezTo>
                    <a:cubicBezTo>
                      <a:pt x="5859" y="787"/>
                      <a:pt x="5859" y="787"/>
                      <a:pt x="5859" y="787"/>
                    </a:cubicBezTo>
                    <a:cubicBezTo>
                      <a:pt x="5782" y="787"/>
                      <a:pt x="5782" y="787"/>
                      <a:pt x="5782" y="787"/>
                    </a:cubicBezTo>
                    <a:cubicBezTo>
                      <a:pt x="5705" y="787"/>
                      <a:pt x="5705" y="787"/>
                      <a:pt x="5705" y="787"/>
                    </a:cubicBezTo>
                    <a:cubicBezTo>
                      <a:pt x="5628" y="753"/>
                      <a:pt x="5628" y="753"/>
                      <a:pt x="5628" y="753"/>
                    </a:cubicBezTo>
                    <a:cubicBezTo>
                      <a:pt x="5628" y="685"/>
                      <a:pt x="5628" y="685"/>
                      <a:pt x="5628" y="685"/>
                    </a:cubicBezTo>
                    <a:cubicBezTo>
                      <a:pt x="5628" y="651"/>
                      <a:pt x="5628" y="651"/>
                      <a:pt x="5628" y="651"/>
                    </a:cubicBezTo>
                    <a:cubicBezTo>
                      <a:pt x="5551" y="651"/>
                      <a:pt x="5551" y="651"/>
                      <a:pt x="5551" y="651"/>
                    </a:cubicBezTo>
                    <a:cubicBezTo>
                      <a:pt x="5473" y="617"/>
                      <a:pt x="5473" y="617"/>
                      <a:pt x="5473" y="617"/>
                    </a:cubicBezTo>
                    <a:cubicBezTo>
                      <a:pt x="5358" y="617"/>
                      <a:pt x="5358" y="617"/>
                      <a:pt x="5358" y="617"/>
                    </a:cubicBezTo>
                    <a:cubicBezTo>
                      <a:pt x="5358" y="685"/>
                      <a:pt x="5358" y="685"/>
                      <a:pt x="5358" y="685"/>
                    </a:cubicBezTo>
                    <a:cubicBezTo>
                      <a:pt x="5281" y="685"/>
                      <a:pt x="5281" y="685"/>
                      <a:pt x="5281" y="685"/>
                    </a:cubicBezTo>
                    <a:cubicBezTo>
                      <a:pt x="5281" y="651"/>
                      <a:pt x="5281" y="651"/>
                      <a:pt x="5281" y="651"/>
                    </a:cubicBezTo>
                    <a:cubicBezTo>
                      <a:pt x="5203" y="651"/>
                      <a:pt x="5203" y="651"/>
                      <a:pt x="5203" y="651"/>
                    </a:cubicBezTo>
                    <a:cubicBezTo>
                      <a:pt x="5203" y="582"/>
                      <a:pt x="5203" y="582"/>
                      <a:pt x="5203" y="582"/>
                    </a:cubicBezTo>
                    <a:cubicBezTo>
                      <a:pt x="5088" y="685"/>
                      <a:pt x="5088" y="685"/>
                      <a:pt x="5088" y="685"/>
                    </a:cubicBezTo>
                    <a:cubicBezTo>
                      <a:pt x="4972" y="685"/>
                      <a:pt x="4972" y="685"/>
                      <a:pt x="4972" y="685"/>
                    </a:cubicBezTo>
                    <a:cubicBezTo>
                      <a:pt x="4818" y="719"/>
                      <a:pt x="4818" y="719"/>
                      <a:pt x="4818" y="719"/>
                    </a:cubicBezTo>
                    <a:cubicBezTo>
                      <a:pt x="4548" y="719"/>
                      <a:pt x="4548" y="719"/>
                      <a:pt x="4548" y="719"/>
                    </a:cubicBezTo>
                    <a:cubicBezTo>
                      <a:pt x="4317" y="617"/>
                      <a:pt x="4317" y="617"/>
                      <a:pt x="4317" y="617"/>
                    </a:cubicBezTo>
                    <a:cubicBezTo>
                      <a:pt x="4125" y="548"/>
                      <a:pt x="4125" y="548"/>
                      <a:pt x="4125" y="548"/>
                    </a:cubicBezTo>
                    <a:cubicBezTo>
                      <a:pt x="4047" y="548"/>
                      <a:pt x="4047" y="548"/>
                      <a:pt x="4047" y="548"/>
                    </a:cubicBezTo>
                    <a:cubicBezTo>
                      <a:pt x="3739" y="480"/>
                      <a:pt x="3739" y="480"/>
                      <a:pt x="3739" y="480"/>
                    </a:cubicBezTo>
                    <a:cubicBezTo>
                      <a:pt x="3623" y="445"/>
                      <a:pt x="3623" y="445"/>
                      <a:pt x="3623" y="445"/>
                    </a:cubicBezTo>
                    <a:cubicBezTo>
                      <a:pt x="3508" y="342"/>
                      <a:pt x="3508" y="342"/>
                      <a:pt x="3508" y="342"/>
                    </a:cubicBezTo>
                    <a:cubicBezTo>
                      <a:pt x="3430" y="308"/>
                      <a:pt x="3430" y="308"/>
                      <a:pt x="3430" y="308"/>
                    </a:cubicBezTo>
                    <a:cubicBezTo>
                      <a:pt x="3315" y="377"/>
                      <a:pt x="3315" y="377"/>
                      <a:pt x="3315" y="377"/>
                    </a:cubicBezTo>
                    <a:cubicBezTo>
                      <a:pt x="3122" y="342"/>
                      <a:pt x="3122" y="342"/>
                      <a:pt x="3122" y="342"/>
                    </a:cubicBezTo>
                    <a:cubicBezTo>
                      <a:pt x="3045" y="308"/>
                      <a:pt x="3045" y="308"/>
                      <a:pt x="3045" y="308"/>
                    </a:cubicBezTo>
                    <a:cubicBezTo>
                      <a:pt x="2891" y="274"/>
                      <a:pt x="2891" y="274"/>
                      <a:pt x="2891" y="274"/>
                    </a:cubicBezTo>
                    <a:cubicBezTo>
                      <a:pt x="2775" y="308"/>
                      <a:pt x="2775" y="308"/>
                      <a:pt x="2775" y="308"/>
                    </a:cubicBezTo>
                    <a:cubicBezTo>
                      <a:pt x="2621" y="308"/>
                      <a:pt x="2621" y="308"/>
                      <a:pt x="2621" y="308"/>
                    </a:cubicBezTo>
                    <a:cubicBezTo>
                      <a:pt x="2505" y="274"/>
                      <a:pt x="2505" y="274"/>
                      <a:pt x="2505" y="274"/>
                    </a:cubicBezTo>
                    <a:cubicBezTo>
                      <a:pt x="2351" y="308"/>
                      <a:pt x="2351" y="308"/>
                      <a:pt x="2351" y="308"/>
                    </a:cubicBezTo>
                    <a:cubicBezTo>
                      <a:pt x="2235" y="274"/>
                      <a:pt x="2235" y="274"/>
                      <a:pt x="2235" y="274"/>
                    </a:cubicBezTo>
                    <a:cubicBezTo>
                      <a:pt x="2004" y="308"/>
                      <a:pt x="2004" y="308"/>
                      <a:pt x="2004" y="308"/>
                    </a:cubicBezTo>
                    <a:cubicBezTo>
                      <a:pt x="1850" y="206"/>
                      <a:pt x="1850" y="206"/>
                      <a:pt x="1850" y="206"/>
                    </a:cubicBezTo>
                    <a:cubicBezTo>
                      <a:pt x="1850" y="172"/>
                      <a:pt x="1850" y="172"/>
                      <a:pt x="1850" y="172"/>
                    </a:cubicBezTo>
                    <a:cubicBezTo>
                      <a:pt x="1773" y="103"/>
                      <a:pt x="1773" y="103"/>
                      <a:pt x="1773" y="103"/>
                    </a:cubicBezTo>
                    <a:cubicBezTo>
                      <a:pt x="1696" y="137"/>
                      <a:pt x="1696" y="137"/>
                      <a:pt x="1696" y="137"/>
                    </a:cubicBezTo>
                    <a:cubicBezTo>
                      <a:pt x="1618" y="69"/>
                      <a:pt x="1618" y="69"/>
                      <a:pt x="1618" y="69"/>
                    </a:cubicBezTo>
                    <a:cubicBezTo>
                      <a:pt x="1618" y="35"/>
                      <a:pt x="1618" y="35"/>
                      <a:pt x="1618" y="35"/>
                    </a:cubicBezTo>
                    <a:cubicBezTo>
                      <a:pt x="1426" y="103"/>
                      <a:pt x="1426" y="103"/>
                      <a:pt x="1426" y="103"/>
                    </a:cubicBezTo>
                    <a:cubicBezTo>
                      <a:pt x="1426" y="69"/>
                      <a:pt x="1426" y="69"/>
                      <a:pt x="1426" y="69"/>
                    </a:cubicBezTo>
                    <a:cubicBezTo>
                      <a:pt x="1426" y="0"/>
                      <a:pt x="1426" y="0"/>
                      <a:pt x="1426" y="0"/>
                    </a:cubicBezTo>
                    <a:cubicBezTo>
                      <a:pt x="1426" y="0"/>
                      <a:pt x="1426" y="0"/>
                      <a:pt x="1426" y="0"/>
                    </a:cubicBezTo>
                    <a:cubicBezTo>
                      <a:pt x="1156" y="103"/>
                      <a:pt x="1156" y="103"/>
                      <a:pt x="1156" y="103"/>
                    </a:cubicBezTo>
                    <a:cubicBezTo>
                      <a:pt x="963" y="206"/>
                      <a:pt x="963" y="206"/>
                      <a:pt x="963" y="206"/>
                    </a:cubicBezTo>
                    <a:cubicBezTo>
                      <a:pt x="1079" y="308"/>
                      <a:pt x="1079" y="308"/>
                      <a:pt x="1079" y="308"/>
                    </a:cubicBezTo>
                    <a:cubicBezTo>
                      <a:pt x="1002" y="377"/>
                      <a:pt x="1002" y="377"/>
                      <a:pt x="1002" y="377"/>
                    </a:cubicBezTo>
                    <a:cubicBezTo>
                      <a:pt x="886" y="342"/>
                      <a:pt x="886" y="342"/>
                      <a:pt x="886" y="342"/>
                    </a:cubicBezTo>
                    <a:cubicBezTo>
                      <a:pt x="732" y="377"/>
                      <a:pt x="732" y="377"/>
                      <a:pt x="732" y="377"/>
                    </a:cubicBezTo>
                    <a:cubicBezTo>
                      <a:pt x="732" y="377"/>
                      <a:pt x="732" y="377"/>
                      <a:pt x="732" y="377"/>
                    </a:cubicBezTo>
                    <a:cubicBezTo>
                      <a:pt x="617" y="377"/>
                      <a:pt x="617" y="377"/>
                      <a:pt x="617" y="377"/>
                    </a:cubicBezTo>
                    <a:cubicBezTo>
                      <a:pt x="617" y="377"/>
                      <a:pt x="617" y="377"/>
                      <a:pt x="617" y="377"/>
                    </a:cubicBezTo>
                    <a:cubicBezTo>
                      <a:pt x="540" y="342"/>
                      <a:pt x="540" y="342"/>
                      <a:pt x="540" y="342"/>
                    </a:cubicBezTo>
                    <a:cubicBezTo>
                      <a:pt x="423" y="377"/>
                      <a:pt x="423" y="377"/>
                      <a:pt x="423" y="377"/>
                    </a:cubicBezTo>
                    <a:cubicBezTo>
                      <a:pt x="231" y="445"/>
                      <a:pt x="231" y="445"/>
                      <a:pt x="231" y="445"/>
                    </a:cubicBezTo>
                    <a:cubicBezTo>
                      <a:pt x="154" y="514"/>
                      <a:pt x="154" y="514"/>
                      <a:pt x="154" y="514"/>
                    </a:cubicBezTo>
                    <a:cubicBezTo>
                      <a:pt x="154" y="514"/>
                      <a:pt x="154" y="514"/>
                      <a:pt x="154" y="514"/>
                    </a:cubicBezTo>
                    <a:cubicBezTo>
                      <a:pt x="77" y="651"/>
                      <a:pt x="77" y="651"/>
                      <a:pt x="77" y="651"/>
                    </a:cubicBezTo>
                    <a:cubicBezTo>
                      <a:pt x="0" y="719"/>
                      <a:pt x="0" y="719"/>
                      <a:pt x="0" y="719"/>
                    </a:cubicBezTo>
                    <a:cubicBezTo>
                      <a:pt x="154" y="753"/>
                      <a:pt x="154" y="753"/>
                      <a:pt x="154" y="753"/>
                    </a:cubicBezTo>
                    <a:cubicBezTo>
                      <a:pt x="192" y="890"/>
                      <a:pt x="192" y="890"/>
                      <a:pt x="192" y="890"/>
                    </a:cubicBezTo>
                    <a:cubicBezTo>
                      <a:pt x="270" y="924"/>
                      <a:pt x="270" y="924"/>
                      <a:pt x="270" y="924"/>
                    </a:cubicBezTo>
                    <a:cubicBezTo>
                      <a:pt x="192" y="993"/>
                      <a:pt x="192" y="993"/>
                      <a:pt x="192" y="993"/>
                    </a:cubicBezTo>
                    <a:cubicBezTo>
                      <a:pt x="154" y="1062"/>
                      <a:pt x="154" y="1062"/>
                      <a:pt x="154" y="1062"/>
                    </a:cubicBezTo>
                    <a:cubicBezTo>
                      <a:pt x="115" y="1130"/>
                      <a:pt x="115" y="1130"/>
                      <a:pt x="115" y="1130"/>
                    </a:cubicBezTo>
                    <a:cubicBezTo>
                      <a:pt x="192" y="1198"/>
                      <a:pt x="192" y="1198"/>
                      <a:pt x="192" y="1198"/>
                    </a:cubicBezTo>
                    <a:cubicBezTo>
                      <a:pt x="231" y="1130"/>
                      <a:pt x="231" y="1130"/>
                      <a:pt x="231" y="1130"/>
                    </a:cubicBezTo>
                    <a:cubicBezTo>
                      <a:pt x="308" y="1096"/>
                      <a:pt x="308" y="1096"/>
                      <a:pt x="308" y="1096"/>
                    </a:cubicBezTo>
                    <a:cubicBezTo>
                      <a:pt x="423" y="1062"/>
                      <a:pt x="423" y="1062"/>
                      <a:pt x="423" y="1062"/>
                    </a:cubicBezTo>
                    <a:cubicBezTo>
                      <a:pt x="270" y="1301"/>
                      <a:pt x="270" y="1301"/>
                      <a:pt x="270" y="1301"/>
                    </a:cubicBezTo>
                    <a:cubicBezTo>
                      <a:pt x="270" y="1335"/>
                      <a:pt x="270" y="1335"/>
                      <a:pt x="270" y="1335"/>
                    </a:cubicBezTo>
                    <a:cubicBezTo>
                      <a:pt x="385" y="1403"/>
                      <a:pt x="385" y="1403"/>
                      <a:pt x="385" y="1403"/>
                    </a:cubicBezTo>
                    <a:cubicBezTo>
                      <a:pt x="308" y="1403"/>
                      <a:pt x="308" y="1403"/>
                      <a:pt x="308" y="1403"/>
                    </a:cubicBezTo>
                    <a:cubicBezTo>
                      <a:pt x="308" y="1472"/>
                      <a:pt x="308" y="1472"/>
                      <a:pt x="308" y="1472"/>
                    </a:cubicBezTo>
                    <a:cubicBezTo>
                      <a:pt x="462" y="1507"/>
                      <a:pt x="462" y="1507"/>
                      <a:pt x="462" y="1507"/>
                    </a:cubicBezTo>
                    <a:cubicBezTo>
                      <a:pt x="347" y="1575"/>
                      <a:pt x="347" y="1575"/>
                      <a:pt x="347" y="1575"/>
                    </a:cubicBezTo>
                    <a:cubicBezTo>
                      <a:pt x="270" y="1575"/>
                      <a:pt x="270" y="1575"/>
                      <a:pt x="270" y="1575"/>
                    </a:cubicBezTo>
                    <a:cubicBezTo>
                      <a:pt x="231" y="1780"/>
                      <a:pt x="231" y="1780"/>
                      <a:pt x="231" y="1780"/>
                    </a:cubicBezTo>
                    <a:cubicBezTo>
                      <a:pt x="308" y="1746"/>
                      <a:pt x="308" y="1746"/>
                      <a:pt x="308" y="1746"/>
                    </a:cubicBezTo>
                    <a:cubicBezTo>
                      <a:pt x="385" y="1746"/>
                      <a:pt x="385" y="1746"/>
                      <a:pt x="385" y="1746"/>
                    </a:cubicBezTo>
                    <a:cubicBezTo>
                      <a:pt x="462" y="1746"/>
                      <a:pt x="462" y="1746"/>
                      <a:pt x="462" y="1746"/>
                    </a:cubicBezTo>
                    <a:cubicBezTo>
                      <a:pt x="501" y="1677"/>
                      <a:pt x="501" y="1677"/>
                      <a:pt x="501" y="1677"/>
                    </a:cubicBezTo>
                    <a:cubicBezTo>
                      <a:pt x="578" y="1643"/>
                      <a:pt x="578" y="1643"/>
                      <a:pt x="578" y="1643"/>
                    </a:cubicBezTo>
                    <a:cubicBezTo>
                      <a:pt x="617" y="1643"/>
                      <a:pt x="617" y="1643"/>
                      <a:pt x="617" y="1643"/>
                    </a:cubicBezTo>
                    <a:cubicBezTo>
                      <a:pt x="693" y="1643"/>
                      <a:pt x="693" y="1643"/>
                      <a:pt x="693" y="1643"/>
                    </a:cubicBezTo>
                    <a:cubicBezTo>
                      <a:pt x="771" y="1609"/>
                      <a:pt x="771" y="1609"/>
                      <a:pt x="771" y="1609"/>
                    </a:cubicBezTo>
                    <a:cubicBezTo>
                      <a:pt x="886" y="1609"/>
                      <a:pt x="886" y="1609"/>
                      <a:pt x="886" y="1609"/>
                    </a:cubicBezTo>
                    <a:cubicBezTo>
                      <a:pt x="886" y="1643"/>
                      <a:pt x="886" y="1643"/>
                      <a:pt x="886" y="1643"/>
                    </a:cubicBezTo>
                    <a:cubicBezTo>
                      <a:pt x="886" y="1643"/>
                      <a:pt x="886" y="1643"/>
                      <a:pt x="886" y="1643"/>
                    </a:cubicBezTo>
                    <a:cubicBezTo>
                      <a:pt x="925" y="1712"/>
                      <a:pt x="925" y="1712"/>
                      <a:pt x="925" y="1712"/>
                    </a:cubicBezTo>
                    <a:cubicBezTo>
                      <a:pt x="963" y="1712"/>
                      <a:pt x="963" y="1712"/>
                      <a:pt x="963" y="1712"/>
                    </a:cubicBezTo>
                    <a:cubicBezTo>
                      <a:pt x="1002" y="1746"/>
                      <a:pt x="1002" y="1746"/>
                      <a:pt x="1002" y="1746"/>
                    </a:cubicBezTo>
                    <a:cubicBezTo>
                      <a:pt x="1002" y="1746"/>
                      <a:pt x="1002" y="1746"/>
                      <a:pt x="1002" y="1746"/>
                    </a:cubicBezTo>
                    <a:cubicBezTo>
                      <a:pt x="925" y="1780"/>
                      <a:pt x="925" y="1780"/>
                      <a:pt x="925" y="1780"/>
                    </a:cubicBezTo>
                    <a:cubicBezTo>
                      <a:pt x="886" y="1848"/>
                      <a:pt x="886" y="1848"/>
                      <a:pt x="886" y="1848"/>
                    </a:cubicBezTo>
                    <a:cubicBezTo>
                      <a:pt x="809" y="1917"/>
                      <a:pt x="809" y="1917"/>
                      <a:pt x="809" y="1917"/>
                    </a:cubicBezTo>
                    <a:cubicBezTo>
                      <a:pt x="809" y="1917"/>
                      <a:pt x="809" y="1917"/>
                      <a:pt x="809" y="1917"/>
                    </a:cubicBezTo>
                    <a:cubicBezTo>
                      <a:pt x="886" y="1951"/>
                      <a:pt x="886" y="1951"/>
                      <a:pt x="886" y="1951"/>
                    </a:cubicBezTo>
                    <a:cubicBezTo>
                      <a:pt x="886" y="1951"/>
                      <a:pt x="886" y="1951"/>
                      <a:pt x="886" y="1951"/>
                    </a:cubicBezTo>
                    <a:cubicBezTo>
                      <a:pt x="1040" y="1917"/>
                      <a:pt x="1040" y="1917"/>
                      <a:pt x="1040" y="1917"/>
                    </a:cubicBezTo>
                    <a:cubicBezTo>
                      <a:pt x="1040" y="1986"/>
                      <a:pt x="1040" y="1986"/>
                      <a:pt x="1040" y="1986"/>
                    </a:cubicBezTo>
                    <a:cubicBezTo>
                      <a:pt x="1156" y="1917"/>
                      <a:pt x="1156" y="1917"/>
                      <a:pt x="1156" y="1917"/>
                    </a:cubicBezTo>
                    <a:cubicBezTo>
                      <a:pt x="1233" y="1951"/>
                      <a:pt x="1233" y="1951"/>
                      <a:pt x="1233" y="1951"/>
                    </a:cubicBezTo>
                    <a:cubicBezTo>
                      <a:pt x="1233" y="1951"/>
                      <a:pt x="1233" y="1951"/>
                      <a:pt x="1233" y="1951"/>
                    </a:cubicBezTo>
                    <a:cubicBezTo>
                      <a:pt x="1310" y="1951"/>
                      <a:pt x="1310" y="1951"/>
                      <a:pt x="1310" y="1951"/>
                    </a:cubicBezTo>
                    <a:cubicBezTo>
                      <a:pt x="1387" y="1986"/>
                      <a:pt x="1387" y="1986"/>
                      <a:pt x="1387" y="1986"/>
                    </a:cubicBezTo>
                    <a:cubicBezTo>
                      <a:pt x="1387" y="2054"/>
                      <a:pt x="1387" y="2054"/>
                      <a:pt x="1387" y="2054"/>
                    </a:cubicBezTo>
                    <a:cubicBezTo>
                      <a:pt x="1465" y="2054"/>
                      <a:pt x="1465" y="2054"/>
                      <a:pt x="1465" y="2054"/>
                    </a:cubicBezTo>
                    <a:cubicBezTo>
                      <a:pt x="1580" y="2020"/>
                      <a:pt x="1580" y="2020"/>
                      <a:pt x="1580" y="2020"/>
                    </a:cubicBezTo>
                    <a:cubicBezTo>
                      <a:pt x="1657" y="2054"/>
                      <a:pt x="1657" y="2054"/>
                      <a:pt x="1657" y="2054"/>
                    </a:cubicBezTo>
                    <a:cubicBezTo>
                      <a:pt x="1735" y="2054"/>
                      <a:pt x="1735" y="2054"/>
                      <a:pt x="1735" y="2054"/>
                    </a:cubicBezTo>
                    <a:cubicBezTo>
                      <a:pt x="1735" y="2054"/>
                      <a:pt x="1735" y="2054"/>
                      <a:pt x="1735" y="2054"/>
                    </a:cubicBezTo>
                    <a:cubicBezTo>
                      <a:pt x="1812" y="2054"/>
                      <a:pt x="1812" y="2054"/>
                      <a:pt x="1812" y="2054"/>
                    </a:cubicBezTo>
                    <a:cubicBezTo>
                      <a:pt x="1812" y="2054"/>
                      <a:pt x="1812" y="2054"/>
                      <a:pt x="1812" y="2054"/>
                    </a:cubicBezTo>
                    <a:cubicBezTo>
                      <a:pt x="1812" y="2054"/>
                      <a:pt x="1812" y="2054"/>
                      <a:pt x="1812" y="2054"/>
                    </a:cubicBezTo>
                    <a:cubicBezTo>
                      <a:pt x="1850" y="1951"/>
                      <a:pt x="1850" y="1951"/>
                      <a:pt x="1850" y="1951"/>
                    </a:cubicBezTo>
                    <a:cubicBezTo>
                      <a:pt x="1888" y="1883"/>
                      <a:pt x="1888" y="1883"/>
                      <a:pt x="1888" y="1883"/>
                    </a:cubicBezTo>
                    <a:cubicBezTo>
                      <a:pt x="1966" y="1951"/>
                      <a:pt x="1966" y="1951"/>
                      <a:pt x="1966" y="1951"/>
                    </a:cubicBezTo>
                    <a:cubicBezTo>
                      <a:pt x="1966" y="1951"/>
                      <a:pt x="1966" y="1951"/>
                      <a:pt x="1966" y="1951"/>
                    </a:cubicBezTo>
                    <a:cubicBezTo>
                      <a:pt x="1966" y="1951"/>
                      <a:pt x="1966" y="1951"/>
                      <a:pt x="1966" y="1951"/>
                    </a:cubicBezTo>
                    <a:cubicBezTo>
                      <a:pt x="2043" y="1986"/>
                      <a:pt x="2043" y="1986"/>
                      <a:pt x="2043" y="1986"/>
                    </a:cubicBezTo>
                    <a:cubicBezTo>
                      <a:pt x="2081" y="2054"/>
                      <a:pt x="2081" y="2054"/>
                      <a:pt x="2081" y="2054"/>
                    </a:cubicBezTo>
                    <a:cubicBezTo>
                      <a:pt x="2158" y="2054"/>
                      <a:pt x="2158" y="2054"/>
                      <a:pt x="2158" y="2054"/>
                    </a:cubicBezTo>
                    <a:cubicBezTo>
                      <a:pt x="2274" y="1951"/>
                      <a:pt x="2274" y="1951"/>
                      <a:pt x="2274" y="1951"/>
                    </a:cubicBezTo>
                    <a:cubicBezTo>
                      <a:pt x="2428" y="2122"/>
                      <a:pt x="2428" y="2122"/>
                      <a:pt x="2428" y="2122"/>
                    </a:cubicBezTo>
                    <a:cubicBezTo>
                      <a:pt x="2428" y="2157"/>
                      <a:pt x="2428" y="2157"/>
                      <a:pt x="2428" y="2157"/>
                    </a:cubicBezTo>
                    <a:cubicBezTo>
                      <a:pt x="2390" y="2225"/>
                      <a:pt x="2390" y="2225"/>
                      <a:pt x="2390" y="2225"/>
                    </a:cubicBezTo>
                    <a:cubicBezTo>
                      <a:pt x="2390" y="2293"/>
                      <a:pt x="2390" y="2293"/>
                      <a:pt x="2390" y="2293"/>
                    </a:cubicBezTo>
                    <a:cubicBezTo>
                      <a:pt x="2428" y="2362"/>
                      <a:pt x="2428" y="2362"/>
                      <a:pt x="2428" y="2362"/>
                    </a:cubicBezTo>
                    <a:cubicBezTo>
                      <a:pt x="2467" y="2327"/>
                      <a:pt x="2467" y="2327"/>
                      <a:pt x="2467" y="2327"/>
                    </a:cubicBezTo>
                    <a:cubicBezTo>
                      <a:pt x="2544" y="2396"/>
                      <a:pt x="2544" y="2396"/>
                      <a:pt x="2544" y="2396"/>
                    </a:cubicBezTo>
                    <a:cubicBezTo>
                      <a:pt x="2698" y="2362"/>
                      <a:pt x="2698" y="2362"/>
                      <a:pt x="2698" y="2362"/>
                    </a:cubicBezTo>
                    <a:cubicBezTo>
                      <a:pt x="2775" y="2533"/>
                      <a:pt x="2775" y="2533"/>
                      <a:pt x="2775" y="2533"/>
                    </a:cubicBezTo>
                    <a:cubicBezTo>
                      <a:pt x="2737" y="2602"/>
                      <a:pt x="2737" y="2602"/>
                      <a:pt x="2737" y="2602"/>
                    </a:cubicBezTo>
                    <a:cubicBezTo>
                      <a:pt x="2621" y="2670"/>
                      <a:pt x="2621" y="2670"/>
                      <a:pt x="2621" y="2670"/>
                    </a:cubicBezTo>
                    <a:cubicBezTo>
                      <a:pt x="2582" y="2738"/>
                      <a:pt x="2582" y="2738"/>
                      <a:pt x="2582" y="2738"/>
                    </a:cubicBezTo>
                    <a:cubicBezTo>
                      <a:pt x="2428" y="2772"/>
                      <a:pt x="2428" y="2772"/>
                      <a:pt x="2428" y="2772"/>
                    </a:cubicBezTo>
                    <a:cubicBezTo>
                      <a:pt x="2390" y="2772"/>
                      <a:pt x="2390" y="2772"/>
                      <a:pt x="2390" y="2772"/>
                    </a:cubicBezTo>
                    <a:cubicBezTo>
                      <a:pt x="2197" y="2875"/>
                      <a:pt x="2197" y="2875"/>
                      <a:pt x="2197" y="2875"/>
                    </a:cubicBezTo>
                    <a:cubicBezTo>
                      <a:pt x="2004" y="3013"/>
                      <a:pt x="2004" y="3013"/>
                      <a:pt x="2004" y="3013"/>
                    </a:cubicBezTo>
                    <a:cubicBezTo>
                      <a:pt x="1966" y="3047"/>
                      <a:pt x="1966" y="3047"/>
                      <a:pt x="1966" y="3047"/>
                    </a:cubicBezTo>
                    <a:cubicBezTo>
                      <a:pt x="1927" y="3217"/>
                      <a:pt x="1927" y="3217"/>
                      <a:pt x="1927" y="3217"/>
                    </a:cubicBezTo>
                    <a:cubicBezTo>
                      <a:pt x="1888" y="3389"/>
                      <a:pt x="1888" y="3389"/>
                      <a:pt x="1888" y="3389"/>
                    </a:cubicBezTo>
                    <a:cubicBezTo>
                      <a:pt x="1927" y="3458"/>
                      <a:pt x="1927" y="3458"/>
                      <a:pt x="1927" y="3458"/>
                    </a:cubicBezTo>
                    <a:cubicBezTo>
                      <a:pt x="1888" y="3697"/>
                      <a:pt x="1888" y="3697"/>
                      <a:pt x="1888" y="3697"/>
                    </a:cubicBezTo>
                    <a:cubicBezTo>
                      <a:pt x="1927" y="3765"/>
                      <a:pt x="1927" y="3765"/>
                      <a:pt x="1927" y="3765"/>
                    </a:cubicBezTo>
                    <a:cubicBezTo>
                      <a:pt x="1850" y="3834"/>
                      <a:pt x="1850" y="3834"/>
                      <a:pt x="1850" y="3834"/>
                    </a:cubicBezTo>
                    <a:cubicBezTo>
                      <a:pt x="1850" y="3834"/>
                      <a:pt x="1850" y="3834"/>
                      <a:pt x="1850" y="3834"/>
                    </a:cubicBezTo>
                    <a:cubicBezTo>
                      <a:pt x="1812" y="3834"/>
                      <a:pt x="1812" y="3834"/>
                      <a:pt x="1812" y="3834"/>
                    </a:cubicBezTo>
                    <a:cubicBezTo>
                      <a:pt x="1812" y="3834"/>
                      <a:pt x="1812" y="3834"/>
                      <a:pt x="1812" y="3834"/>
                    </a:cubicBezTo>
                    <a:cubicBezTo>
                      <a:pt x="1657" y="3868"/>
                      <a:pt x="1657" y="3868"/>
                      <a:pt x="1657" y="3868"/>
                    </a:cubicBezTo>
                    <a:cubicBezTo>
                      <a:pt x="1696" y="3937"/>
                      <a:pt x="1696" y="3937"/>
                      <a:pt x="1696" y="3937"/>
                    </a:cubicBezTo>
                    <a:cubicBezTo>
                      <a:pt x="1696" y="3971"/>
                      <a:pt x="1696" y="3971"/>
                      <a:pt x="1696" y="3971"/>
                    </a:cubicBezTo>
                    <a:cubicBezTo>
                      <a:pt x="1773" y="4039"/>
                      <a:pt x="1773" y="4039"/>
                      <a:pt x="1773" y="4039"/>
                    </a:cubicBezTo>
                    <a:cubicBezTo>
                      <a:pt x="1850" y="4073"/>
                      <a:pt x="1850" y="4073"/>
                      <a:pt x="1850" y="4073"/>
                    </a:cubicBezTo>
                    <a:cubicBezTo>
                      <a:pt x="1812" y="4142"/>
                      <a:pt x="1812" y="4142"/>
                      <a:pt x="1812" y="4142"/>
                    </a:cubicBezTo>
                    <a:cubicBezTo>
                      <a:pt x="1580" y="4416"/>
                      <a:pt x="1580" y="4416"/>
                      <a:pt x="1580" y="4416"/>
                    </a:cubicBezTo>
                    <a:cubicBezTo>
                      <a:pt x="1195" y="4450"/>
                      <a:pt x="1195" y="4450"/>
                      <a:pt x="1195" y="4450"/>
                    </a:cubicBezTo>
                    <a:cubicBezTo>
                      <a:pt x="1310" y="4723"/>
                      <a:pt x="1310" y="4723"/>
                      <a:pt x="1310" y="4723"/>
                    </a:cubicBezTo>
                    <a:cubicBezTo>
                      <a:pt x="1349" y="4758"/>
                      <a:pt x="1349" y="4758"/>
                      <a:pt x="1349" y="4758"/>
                    </a:cubicBezTo>
                    <a:cubicBezTo>
                      <a:pt x="1349" y="4895"/>
                      <a:pt x="1349" y="4895"/>
                      <a:pt x="1349" y="4895"/>
                    </a:cubicBezTo>
                    <a:cubicBezTo>
                      <a:pt x="1387" y="4929"/>
                      <a:pt x="1387" y="4929"/>
                      <a:pt x="1387" y="4929"/>
                    </a:cubicBezTo>
                    <a:cubicBezTo>
                      <a:pt x="1465" y="5032"/>
                      <a:pt x="1465" y="5032"/>
                      <a:pt x="1465" y="5032"/>
                    </a:cubicBezTo>
                    <a:cubicBezTo>
                      <a:pt x="1542" y="5032"/>
                      <a:pt x="1542" y="5032"/>
                      <a:pt x="1542" y="5032"/>
                    </a:cubicBezTo>
                    <a:cubicBezTo>
                      <a:pt x="1618" y="5203"/>
                      <a:pt x="1618" y="5203"/>
                      <a:pt x="1618" y="5203"/>
                    </a:cubicBezTo>
                    <a:cubicBezTo>
                      <a:pt x="1503" y="5271"/>
                      <a:pt x="1503" y="5271"/>
                      <a:pt x="1503" y="5271"/>
                    </a:cubicBezTo>
                    <a:cubicBezTo>
                      <a:pt x="1465" y="5340"/>
                      <a:pt x="1465" y="5340"/>
                      <a:pt x="1465" y="5340"/>
                    </a:cubicBezTo>
                    <a:cubicBezTo>
                      <a:pt x="1387" y="5374"/>
                      <a:pt x="1387" y="5374"/>
                      <a:pt x="1387" y="5374"/>
                    </a:cubicBezTo>
                    <a:cubicBezTo>
                      <a:pt x="1349" y="5443"/>
                      <a:pt x="1349" y="5443"/>
                      <a:pt x="1349" y="5443"/>
                    </a:cubicBezTo>
                    <a:cubicBezTo>
                      <a:pt x="1233" y="5579"/>
                      <a:pt x="1233" y="5579"/>
                      <a:pt x="1233" y="5579"/>
                    </a:cubicBezTo>
                    <a:cubicBezTo>
                      <a:pt x="1272" y="5613"/>
                      <a:pt x="1272" y="5613"/>
                      <a:pt x="1272" y="5613"/>
                    </a:cubicBezTo>
                    <a:cubicBezTo>
                      <a:pt x="1156" y="5716"/>
                      <a:pt x="1156" y="5716"/>
                      <a:pt x="1156" y="5716"/>
                    </a:cubicBezTo>
                    <a:cubicBezTo>
                      <a:pt x="1156" y="5750"/>
                      <a:pt x="1156" y="5750"/>
                      <a:pt x="1156" y="5750"/>
                    </a:cubicBezTo>
                    <a:cubicBezTo>
                      <a:pt x="1349" y="5956"/>
                      <a:pt x="1349" y="5956"/>
                      <a:pt x="1349" y="5956"/>
                    </a:cubicBezTo>
                    <a:cubicBezTo>
                      <a:pt x="1349" y="6024"/>
                      <a:pt x="1349" y="6024"/>
                      <a:pt x="1349" y="6024"/>
                    </a:cubicBezTo>
                    <a:cubicBezTo>
                      <a:pt x="1426" y="6093"/>
                      <a:pt x="1426" y="6093"/>
                      <a:pt x="1426" y="6093"/>
                    </a:cubicBezTo>
                    <a:cubicBezTo>
                      <a:pt x="1503" y="6127"/>
                      <a:pt x="1503" y="6127"/>
                      <a:pt x="1503" y="6127"/>
                    </a:cubicBezTo>
                    <a:cubicBezTo>
                      <a:pt x="1426" y="6127"/>
                      <a:pt x="1426" y="6127"/>
                      <a:pt x="1426" y="6127"/>
                    </a:cubicBezTo>
                    <a:cubicBezTo>
                      <a:pt x="1387" y="6264"/>
                      <a:pt x="1387" y="6264"/>
                      <a:pt x="1387" y="6264"/>
                    </a:cubicBezTo>
                    <a:cubicBezTo>
                      <a:pt x="1195" y="6230"/>
                      <a:pt x="1195" y="6230"/>
                      <a:pt x="1195" y="6230"/>
                    </a:cubicBezTo>
                    <a:cubicBezTo>
                      <a:pt x="1156" y="6367"/>
                      <a:pt x="1156" y="6367"/>
                      <a:pt x="1156" y="6367"/>
                    </a:cubicBezTo>
                    <a:cubicBezTo>
                      <a:pt x="925" y="6538"/>
                      <a:pt x="925" y="6538"/>
                      <a:pt x="925" y="6538"/>
                    </a:cubicBezTo>
                    <a:cubicBezTo>
                      <a:pt x="771" y="6743"/>
                      <a:pt x="771" y="6743"/>
                      <a:pt x="771" y="6743"/>
                    </a:cubicBezTo>
                    <a:cubicBezTo>
                      <a:pt x="848" y="7085"/>
                      <a:pt x="848" y="7085"/>
                      <a:pt x="848" y="7085"/>
                    </a:cubicBezTo>
                    <a:cubicBezTo>
                      <a:pt x="771" y="7085"/>
                      <a:pt x="771" y="7085"/>
                      <a:pt x="771" y="7085"/>
                    </a:cubicBezTo>
                    <a:cubicBezTo>
                      <a:pt x="848" y="7153"/>
                      <a:pt x="848" y="7153"/>
                      <a:pt x="848" y="7153"/>
                    </a:cubicBezTo>
                    <a:cubicBezTo>
                      <a:pt x="1079" y="7153"/>
                      <a:pt x="1079" y="7153"/>
                      <a:pt x="1079" y="7153"/>
                    </a:cubicBezTo>
                    <a:cubicBezTo>
                      <a:pt x="1118" y="7153"/>
                      <a:pt x="1118" y="7153"/>
                      <a:pt x="1118" y="7153"/>
                    </a:cubicBezTo>
                    <a:cubicBezTo>
                      <a:pt x="1156" y="7222"/>
                      <a:pt x="1156" y="7222"/>
                      <a:pt x="1156" y="7222"/>
                    </a:cubicBezTo>
                    <a:cubicBezTo>
                      <a:pt x="1272" y="7188"/>
                      <a:pt x="1272" y="7188"/>
                      <a:pt x="1272" y="7188"/>
                    </a:cubicBezTo>
                    <a:cubicBezTo>
                      <a:pt x="1503" y="7325"/>
                      <a:pt x="1503" y="7325"/>
                      <a:pt x="1503" y="7325"/>
                    </a:cubicBezTo>
                    <a:cubicBezTo>
                      <a:pt x="1503" y="7394"/>
                      <a:pt x="1503" y="7394"/>
                      <a:pt x="1503" y="7394"/>
                    </a:cubicBezTo>
                    <a:cubicBezTo>
                      <a:pt x="1580" y="7428"/>
                      <a:pt x="1580" y="7428"/>
                      <a:pt x="1580" y="7428"/>
                    </a:cubicBezTo>
                    <a:cubicBezTo>
                      <a:pt x="1618" y="7496"/>
                      <a:pt x="1618" y="7496"/>
                      <a:pt x="1618" y="7496"/>
                    </a:cubicBezTo>
                    <a:cubicBezTo>
                      <a:pt x="1696" y="7530"/>
                      <a:pt x="1696" y="7530"/>
                      <a:pt x="1696" y="7530"/>
                    </a:cubicBezTo>
                    <a:cubicBezTo>
                      <a:pt x="1696" y="7633"/>
                      <a:pt x="1696" y="7633"/>
                      <a:pt x="1696" y="7633"/>
                    </a:cubicBezTo>
                    <a:cubicBezTo>
                      <a:pt x="1812" y="7701"/>
                      <a:pt x="1812" y="7701"/>
                      <a:pt x="1812" y="7701"/>
                    </a:cubicBezTo>
                    <a:cubicBezTo>
                      <a:pt x="1735" y="7770"/>
                      <a:pt x="1735" y="7770"/>
                      <a:pt x="1735" y="7770"/>
                    </a:cubicBezTo>
                    <a:cubicBezTo>
                      <a:pt x="1696" y="7839"/>
                      <a:pt x="1696" y="7839"/>
                      <a:pt x="1696" y="7839"/>
                    </a:cubicBezTo>
                    <a:cubicBezTo>
                      <a:pt x="1850" y="7873"/>
                      <a:pt x="1850" y="7873"/>
                      <a:pt x="1850" y="7873"/>
                    </a:cubicBezTo>
                    <a:cubicBezTo>
                      <a:pt x="1927" y="7907"/>
                      <a:pt x="1927" y="7907"/>
                      <a:pt x="1927" y="7907"/>
                    </a:cubicBezTo>
                    <a:cubicBezTo>
                      <a:pt x="1850" y="7975"/>
                      <a:pt x="1850" y="7975"/>
                      <a:pt x="1850" y="7975"/>
                    </a:cubicBezTo>
                    <a:cubicBezTo>
                      <a:pt x="1888" y="8043"/>
                      <a:pt x="1888" y="8043"/>
                      <a:pt x="1888" y="8043"/>
                    </a:cubicBezTo>
                    <a:cubicBezTo>
                      <a:pt x="1888" y="8112"/>
                      <a:pt x="1888" y="8112"/>
                      <a:pt x="1888" y="8112"/>
                    </a:cubicBezTo>
                    <a:cubicBezTo>
                      <a:pt x="1927" y="8215"/>
                      <a:pt x="1927" y="8215"/>
                      <a:pt x="1927" y="8215"/>
                    </a:cubicBezTo>
                    <a:cubicBezTo>
                      <a:pt x="2004" y="8249"/>
                      <a:pt x="2004" y="8249"/>
                      <a:pt x="2004" y="8249"/>
                    </a:cubicBezTo>
                    <a:cubicBezTo>
                      <a:pt x="2004" y="8318"/>
                      <a:pt x="2004" y="8318"/>
                      <a:pt x="2004" y="8318"/>
                    </a:cubicBezTo>
                    <a:cubicBezTo>
                      <a:pt x="2081" y="8352"/>
                      <a:pt x="2081" y="8352"/>
                      <a:pt x="2081" y="8352"/>
                    </a:cubicBezTo>
                    <a:cubicBezTo>
                      <a:pt x="2158" y="8352"/>
                      <a:pt x="2158" y="8352"/>
                      <a:pt x="2158" y="8352"/>
                    </a:cubicBezTo>
                    <a:cubicBezTo>
                      <a:pt x="2158" y="8454"/>
                      <a:pt x="2158" y="8454"/>
                      <a:pt x="2158" y="8454"/>
                    </a:cubicBezTo>
                    <a:cubicBezTo>
                      <a:pt x="2390" y="8557"/>
                      <a:pt x="2390" y="8557"/>
                      <a:pt x="2390" y="8557"/>
                    </a:cubicBezTo>
                    <a:cubicBezTo>
                      <a:pt x="2390" y="8625"/>
                      <a:pt x="2390" y="8625"/>
                      <a:pt x="2390" y="8625"/>
                    </a:cubicBezTo>
                    <a:cubicBezTo>
                      <a:pt x="2467" y="8591"/>
                      <a:pt x="2467" y="8591"/>
                      <a:pt x="2467" y="8591"/>
                    </a:cubicBezTo>
                    <a:cubicBezTo>
                      <a:pt x="2544" y="8591"/>
                      <a:pt x="2544" y="8591"/>
                      <a:pt x="2544" y="8591"/>
                    </a:cubicBezTo>
                    <a:cubicBezTo>
                      <a:pt x="2621" y="8591"/>
                      <a:pt x="2621" y="8591"/>
                      <a:pt x="2621" y="8591"/>
                    </a:cubicBezTo>
                    <a:cubicBezTo>
                      <a:pt x="2582" y="8523"/>
                      <a:pt x="2582" y="8523"/>
                      <a:pt x="2582" y="8523"/>
                    </a:cubicBezTo>
                    <a:cubicBezTo>
                      <a:pt x="2698" y="8420"/>
                      <a:pt x="2698" y="8420"/>
                      <a:pt x="2698" y="8420"/>
                    </a:cubicBezTo>
                    <a:cubicBezTo>
                      <a:pt x="2775" y="8420"/>
                      <a:pt x="2775" y="8420"/>
                      <a:pt x="2775" y="8420"/>
                    </a:cubicBezTo>
                    <a:cubicBezTo>
                      <a:pt x="2852" y="8420"/>
                      <a:pt x="2852" y="8420"/>
                      <a:pt x="2852" y="8420"/>
                    </a:cubicBezTo>
                    <a:cubicBezTo>
                      <a:pt x="2891" y="8352"/>
                      <a:pt x="2891" y="8352"/>
                      <a:pt x="2891" y="8352"/>
                    </a:cubicBezTo>
                    <a:cubicBezTo>
                      <a:pt x="2930" y="8284"/>
                      <a:pt x="2930" y="8284"/>
                      <a:pt x="2930" y="8284"/>
                    </a:cubicBezTo>
                    <a:cubicBezTo>
                      <a:pt x="3007" y="8215"/>
                      <a:pt x="3007" y="8215"/>
                      <a:pt x="3007" y="8215"/>
                    </a:cubicBezTo>
                    <a:cubicBezTo>
                      <a:pt x="3045" y="8181"/>
                      <a:pt x="3045" y="8181"/>
                      <a:pt x="3045" y="8181"/>
                    </a:cubicBezTo>
                    <a:cubicBezTo>
                      <a:pt x="3122" y="8181"/>
                      <a:pt x="3122" y="8181"/>
                      <a:pt x="3122" y="8181"/>
                    </a:cubicBezTo>
                    <a:cubicBezTo>
                      <a:pt x="3315" y="8146"/>
                      <a:pt x="3315" y="8146"/>
                      <a:pt x="3315" y="8146"/>
                    </a:cubicBezTo>
                    <a:cubicBezTo>
                      <a:pt x="3392" y="8146"/>
                      <a:pt x="3392" y="8146"/>
                      <a:pt x="3392" y="8146"/>
                    </a:cubicBezTo>
                    <a:cubicBezTo>
                      <a:pt x="3469" y="8181"/>
                      <a:pt x="3469" y="8181"/>
                      <a:pt x="3469" y="8181"/>
                    </a:cubicBezTo>
                    <a:cubicBezTo>
                      <a:pt x="3546" y="8181"/>
                      <a:pt x="3546" y="8181"/>
                      <a:pt x="3546" y="8181"/>
                    </a:cubicBezTo>
                    <a:cubicBezTo>
                      <a:pt x="3662" y="8146"/>
                      <a:pt x="3662" y="8146"/>
                      <a:pt x="3662" y="8146"/>
                    </a:cubicBezTo>
                    <a:cubicBezTo>
                      <a:pt x="3700" y="8078"/>
                      <a:pt x="3700" y="8078"/>
                      <a:pt x="3700" y="8078"/>
                    </a:cubicBezTo>
                    <a:cubicBezTo>
                      <a:pt x="3816" y="8009"/>
                      <a:pt x="3816" y="8009"/>
                      <a:pt x="3816" y="8009"/>
                    </a:cubicBezTo>
                    <a:cubicBezTo>
                      <a:pt x="4086" y="8009"/>
                      <a:pt x="4086" y="8009"/>
                      <a:pt x="4086" y="8009"/>
                    </a:cubicBezTo>
                    <a:cubicBezTo>
                      <a:pt x="4163" y="8009"/>
                      <a:pt x="4163" y="8009"/>
                      <a:pt x="4163" y="8009"/>
                    </a:cubicBezTo>
                    <a:cubicBezTo>
                      <a:pt x="4356" y="8009"/>
                      <a:pt x="4356" y="8009"/>
                      <a:pt x="4356" y="8009"/>
                    </a:cubicBezTo>
                    <a:cubicBezTo>
                      <a:pt x="4433" y="8009"/>
                      <a:pt x="4433" y="8009"/>
                      <a:pt x="4433" y="8009"/>
                    </a:cubicBezTo>
                    <a:cubicBezTo>
                      <a:pt x="4510" y="8009"/>
                      <a:pt x="4510" y="8009"/>
                      <a:pt x="4510" y="8009"/>
                    </a:cubicBezTo>
                    <a:cubicBezTo>
                      <a:pt x="4587" y="8043"/>
                      <a:pt x="4587" y="8043"/>
                      <a:pt x="4587" y="8043"/>
                    </a:cubicBezTo>
                    <a:cubicBezTo>
                      <a:pt x="4664" y="8078"/>
                      <a:pt x="4664" y="8078"/>
                      <a:pt x="4664" y="8078"/>
                    </a:cubicBezTo>
                    <a:cubicBezTo>
                      <a:pt x="4741" y="8078"/>
                      <a:pt x="4741" y="8078"/>
                      <a:pt x="4741" y="8078"/>
                    </a:cubicBezTo>
                    <a:cubicBezTo>
                      <a:pt x="4857" y="8112"/>
                      <a:pt x="4857" y="8112"/>
                      <a:pt x="4857" y="8112"/>
                    </a:cubicBezTo>
                    <a:cubicBezTo>
                      <a:pt x="4934" y="8043"/>
                      <a:pt x="4934" y="8043"/>
                      <a:pt x="4934" y="8043"/>
                    </a:cubicBezTo>
                    <a:cubicBezTo>
                      <a:pt x="5320" y="8078"/>
                      <a:pt x="5320" y="8078"/>
                      <a:pt x="5320" y="8078"/>
                    </a:cubicBezTo>
                    <a:cubicBezTo>
                      <a:pt x="5435" y="8146"/>
                      <a:pt x="5435" y="8146"/>
                      <a:pt x="5435" y="8146"/>
                    </a:cubicBezTo>
                    <a:cubicBezTo>
                      <a:pt x="5512" y="8181"/>
                      <a:pt x="5512" y="8181"/>
                      <a:pt x="5512" y="8181"/>
                    </a:cubicBezTo>
                    <a:cubicBezTo>
                      <a:pt x="5512" y="8181"/>
                      <a:pt x="5512" y="8181"/>
                      <a:pt x="5512" y="8181"/>
                    </a:cubicBezTo>
                    <a:cubicBezTo>
                      <a:pt x="5628" y="8146"/>
                      <a:pt x="5628" y="8146"/>
                      <a:pt x="5628" y="8146"/>
                    </a:cubicBezTo>
                    <a:cubicBezTo>
                      <a:pt x="5628" y="8112"/>
                      <a:pt x="5628" y="8112"/>
                      <a:pt x="5628" y="8112"/>
                    </a:cubicBezTo>
                    <a:cubicBezTo>
                      <a:pt x="5666" y="8043"/>
                      <a:pt x="5666" y="8043"/>
                      <a:pt x="5666" y="8043"/>
                    </a:cubicBezTo>
                    <a:cubicBezTo>
                      <a:pt x="5743" y="8009"/>
                      <a:pt x="5743" y="8009"/>
                      <a:pt x="5743" y="8009"/>
                    </a:cubicBezTo>
                    <a:cubicBezTo>
                      <a:pt x="5936" y="8043"/>
                      <a:pt x="5936" y="8043"/>
                      <a:pt x="5936" y="8043"/>
                    </a:cubicBezTo>
                    <a:cubicBezTo>
                      <a:pt x="5936" y="8043"/>
                      <a:pt x="5936" y="8043"/>
                      <a:pt x="5936" y="8043"/>
                    </a:cubicBezTo>
                    <a:cubicBezTo>
                      <a:pt x="6013" y="8078"/>
                      <a:pt x="6013" y="8078"/>
                      <a:pt x="6013" y="8078"/>
                    </a:cubicBezTo>
                    <a:cubicBezTo>
                      <a:pt x="6013" y="8146"/>
                      <a:pt x="6013" y="8146"/>
                      <a:pt x="6013" y="8146"/>
                    </a:cubicBezTo>
                    <a:cubicBezTo>
                      <a:pt x="6090" y="8146"/>
                      <a:pt x="6090" y="8146"/>
                      <a:pt x="6090" y="8146"/>
                    </a:cubicBezTo>
                    <a:cubicBezTo>
                      <a:pt x="6167" y="8112"/>
                      <a:pt x="6167" y="8112"/>
                      <a:pt x="6167" y="8112"/>
                    </a:cubicBezTo>
                    <a:cubicBezTo>
                      <a:pt x="6283" y="8112"/>
                      <a:pt x="6283" y="8112"/>
                      <a:pt x="6283" y="8112"/>
                    </a:cubicBezTo>
                    <a:cubicBezTo>
                      <a:pt x="6283" y="8043"/>
                      <a:pt x="6283" y="8043"/>
                      <a:pt x="6283" y="8043"/>
                    </a:cubicBezTo>
                    <a:cubicBezTo>
                      <a:pt x="6322" y="7975"/>
                      <a:pt x="6322" y="7975"/>
                      <a:pt x="6322" y="7975"/>
                    </a:cubicBezTo>
                    <a:cubicBezTo>
                      <a:pt x="6398" y="7907"/>
                      <a:pt x="6398" y="7907"/>
                      <a:pt x="6398" y="7907"/>
                    </a:cubicBezTo>
                    <a:cubicBezTo>
                      <a:pt x="6398" y="7907"/>
                      <a:pt x="6398" y="7907"/>
                      <a:pt x="6398" y="7907"/>
                    </a:cubicBezTo>
                    <a:cubicBezTo>
                      <a:pt x="6437" y="7839"/>
                      <a:pt x="6437" y="7839"/>
                      <a:pt x="6437" y="7839"/>
                    </a:cubicBezTo>
                    <a:cubicBezTo>
                      <a:pt x="6437" y="7770"/>
                      <a:pt x="6437" y="7770"/>
                      <a:pt x="6437" y="7770"/>
                    </a:cubicBezTo>
                    <a:cubicBezTo>
                      <a:pt x="6476" y="7701"/>
                      <a:pt x="6476" y="7701"/>
                      <a:pt x="6476" y="7701"/>
                    </a:cubicBezTo>
                    <a:cubicBezTo>
                      <a:pt x="6592" y="7564"/>
                      <a:pt x="6592" y="7564"/>
                      <a:pt x="6592" y="7564"/>
                    </a:cubicBezTo>
                    <a:cubicBezTo>
                      <a:pt x="6630" y="7496"/>
                      <a:pt x="6630" y="7496"/>
                      <a:pt x="6630" y="7496"/>
                    </a:cubicBezTo>
                    <a:cubicBezTo>
                      <a:pt x="6668" y="7428"/>
                      <a:pt x="6668" y="7428"/>
                      <a:pt x="6668" y="7428"/>
                    </a:cubicBezTo>
                    <a:cubicBezTo>
                      <a:pt x="6668" y="7428"/>
                      <a:pt x="6668" y="7428"/>
                      <a:pt x="6668" y="7428"/>
                    </a:cubicBezTo>
                    <a:cubicBezTo>
                      <a:pt x="6746" y="7428"/>
                      <a:pt x="6746" y="7428"/>
                      <a:pt x="6746" y="7428"/>
                    </a:cubicBezTo>
                    <a:cubicBezTo>
                      <a:pt x="6861" y="7394"/>
                      <a:pt x="6861" y="7394"/>
                      <a:pt x="6861" y="7394"/>
                    </a:cubicBezTo>
                    <a:cubicBezTo>
                      <a:pt x="6938" y="7325"/>
                      <a:pt x="6938" y="7325"/>
                      <a:pt x="6938" y="7325"/>
                    </a:cubicBezTo>
                    <a:cubicBezTo>
                      <a:pt x="6938" y="7325"/>
                      <a:pt x="6938" y="7325"/>
                      <a:pt x="6938" y="7325"/>
                    </a:cubicBezTo>
                    <a:cubicBezTo>
                      <a:pt x="7054" y="7257"/>
                      <a:pt x="7054" y="7257"/>
                      <a:pt x="7054" y="7257"/>
                    </a:cubicBezTo>
                    <a:cubicBezTo>
                      <a:pt x="7054" y="7291"/>
                      <a:pt x="7054" y="7291"/>
                      <a:pt x="7054" y="7291"/>
                    </a:cubicBezTo>
                    <a:cubicBezTo>
                      <a:pt x="7093" y="7222"/>
                      <a:pt x="7093" y="7222"/>
                      <a:pt x="7093" y="7222"/>
                    </a:cubicBezTo>
                    <a:cubicBezTo>
                      <a:pt x="7170" y="7291"/>
                      <a:pt x="7170" y="7291"/>
                      <a:pt x="7170" y="7291"/>
                    </a:cubicBezTo>
                    <a:cubicBezTo>
                      <a:pt x="7247" y="7257"/>
                      <a:pt x="7247" y="7257"/>
                      <a:pt x="7247" y="7257"/>
                    </a:cubicBezTo>
                    <a:cubicBezTo>
                      <a:pt x="7324" y="7325"/>
                      <a:pt x="7324" y="7325"/>
                      <a:pt x="7324" y="7325"/>
                    </a:cubicBezTo>
                    <a:cubicBezTo>
                      <a:pt x="7671" y="7257"/>
                      <a:pt x="7671" y="7257"/>
                      <a:pt x="7671" y="7257"/>
                    </a:cubicBezTo>
                    <a:cubicBezTo>
                      <a:pt x="7710" y="7257"/>
                      <a:pt x="7710" y="7257"/>
                      <a:pt x="7710" y="7257"/>
                    </a:cubicBezTo>
                    <a:cubicBezTo>
                      <a:pt x="7787" y="7222"/>
                      <a:pt x="7787" y="7222"/>
                      <a:pt x="7787" y="7222"/>
                    </a:cubicBezTo>
                    <a:cubicBezTo>
                      <a:pt x="7710" y="7188"/>
                      <a:pt x="7710" y="7188"/>
                      <a:pt x="7710" y="7188"/>
                    </a:cubicBezTo>
                    <a:cubicBezTo>
                      <a:pt x="7710" y="7119"/>
                      <a:pt x="7710" y="7119"/>
                      <a:pt x="7710" y="7119"/>
                    </a:cubicBezTo>
                    <a:cubicBezTo>
                      <a:pt x="7671" y="7051"/>
                      <a:pt x="7671" y="7051"/>
                      <a:pt x="7671" y="7051"/>
                    </a:cubicBezTo>
                    <a:cubicBezTo>
                      <a:pt x="7748" y="6983"/>
                      <a:pt x="7748" y="6983"/>
                      <a:pt x="7748" y="6983"/>
                    </a:cubicBezTo>
                    <a:cubicBezTo>
                      <a:pt x="7787" y="6983"/>
                      <a:pt x="7787" y="6983"/>
                      <a:pt x="7787" y="6983"/>
                    </a:cubicBezTo>
                    <a:cubicBezTo>
                      <a:pt x="7787" y="6914"/>
                      <a:pt x="7787" y="6914"/>
                      <a:pt x="7787" y="6914"/>
                    </a:cubicBezTo>
                    <a:cubicBezTo>
                      <a:pt x="7863" y="6914"/>
                      <a:pt x="7863" y="6914"/>
                      <a:pt x="7863" y="6914"/>
                    </a:cubicBezTo>
                    <a:cubicBezTo>
                      <a:pt x="7825" y="6846"/>
                      <a:pt x="7825" y="6846"/>
                      <a:pt x="7825" y="6846"/>
                    </a:cubicBezTo>
                    <a:cubicBezTo>
                      <a:pt x="7825" y="6812"/>
                      <a:pt x="7825" y="6812"/>
                      <a:pt x="7825" y="6812"/>
                    </a:cubicBezTo>
                    <a:cubicBezTo>
                      <a:pt x="7787" y="6674"/>
                      <a:pt x="7787" y="6674"/>
                      <a:pt x="7787" y="6674"/>
                    </a:cubicBezTo>
                    <a:cubicBezTo>
                      <a:pt x="7863" y="6674"/>
                      <a:pt x="7863" y="6674"/>
                      <a:pt x="7863" y="6674"/>
                    </a:cubicBezTo>
                    <a:cubicBezTo>
                      <a:pt x="7902" y="6606"/>
                      <a:pt x="7902" y="6606"/>
                      <a:pt x="7902" y="6606"/>
                    </a:cubicBezTo>
                    <a:cubicBezTo>
                      <a:pt x="7902" y="6606"/>
                      <a:pt x="7902" y="6606"/>
                      <a:pt x="7902" y="6606"/>
                    </a:cubicBezTo>
                    <a:cubicBezTo>
                      <a:pt x="7941" y="6469"/>
                      <a:pt x="7941" y="6469"/>
                      <a:pt x="7941" y="6469"/>
                    </a:cubicBezTo>
                    <a:cubicBezTo>
                      <a:pt x="8018" y="6469"/>
                      <a:pt x="8018" y="6469"/>
                      <a:pt x="8018" y="6469"/>
                    </a:cubicBezTo>
                    <a:cubicBezTo>
                      <a:pt x="8095" y="6469"/>
                      <a:pt x="8095" y="6469"/>
                      <a:pt x="8095" y="6469"/>
                    </a:cubicBezTo>
                    <a:cubicBezTo>
                      <a:pt x="8172" y="6298"/>
                      <a:pt x="8172" y="6298"/>
                      <a:pt x="8172" y="6298"/>
                    </a:cubicBezTo>
                    <a:cubicBezTo>
                      <a:pt x="8326" y="6230"/>
                      <a:pt x="8326" y="6230"/>
                      <a:pt x="8326" y="6230"/>
                    </a:cubicBezTo>
                    <a:cubicBezTo>
                      <a:pt x="8442" y="6264"/>
                      <a:pt x="8442" y="6264"/>
                      <a:pt x="8442" y="6264"/>
                    </a:cubicBezTo>
                    <a:cubicBezTo>
                      <a:pt x="8442" y="6195"/>
                      <a:pt x="8442" y="6195"/>
                      <a:pt x="8442" y="6195"/>
                    </a:cubicBezTo>
                    <a:cubicBezTo>
                      <a:pt x="8519" y="6195"/>
                      <a:pt x="8519" y="6195"/>
                      <a:pt x="8519" y="6195"/>
                    </a:cubicBezTo>
                    <a:cubicBezTo>
                      <a:pt x="8557" y="6127"/>
                      <a:pt x="8557" y="6127"/>
                      <a:pt x="8557" y="6127"/>
                    </a:cubicBezTo>
                    <a:cubicBezTo>
                      <a:pt x="8635" y="6127"/>
                      <a:pt x="8635" y="6127"/>
                      <a:pt x="8635" y="6127"/>
                    </a:cubicBezTo>
                    <a:cubicBezTo>
                      <a:pt x="8673" y="6058"/>
                      <a:pt x="8673" y="6058"/>
                      <a:pt x="8673" y="6058"/>
                    </a:cubicBezTo>
                    <a:cubicBezTo>
                      <a:pt x="8673" y="5990"/>
                      <a:pt x="8673" y="5990"/>
                      <a:pt x="8673" y="5990"/>
                    </a:cubicBezTo>
                    <a:cubicBezTo>
                      <a:pt x="8596" y="5956"/>
                      <a:pt x="8596" y="5956"/>
                      <a:pt x="8596" y="5956"/>
                    </a:cubicBezTo>
                    <a:cubicBezTo>
                      <a:pt x="8519" y="5956"/>
                      <a:pt x="8519" y="5956"/>
                      <a:pt x="8519" y="5956"/>
                    </a:cubicBezTo>
                    <a:cubicBezTo>
                      <a:pt x="8442" y="5922"/>
                      <a:pt x="8442" y="5922"/>
                      <a:pt x="8442" y="5922"/>
                    </a:cubicBezTo>
                    <a:cubicBezTo>
                      <a:pt x="8365" y="5853"/>
                      <a:pt x="8365" y="5853"/>
                      <a:pt x="8365" y="5853"/>
                    </a:cubicBezTo>
                    <a:cubicBezTo>
                      <a:pt x="8365" y="5819"/>
                      <a:pt x="8365" y="5819"/>
                      <a:pt x="8365" y="5819"/>
                    </a:cubicBezTo>
                    <a:cubicBezTo>
                      <a:pt x="8249" y="5750"/>
                      <a:pt x="8249" y="5750"/>
                      <a:pt x="8249" y="5750"/>
                    </a:cubicBezTo>
                    <a:cubicBezTo>
                      <a:pt x="8249" y="5716"/>
                      <a:pt x="8249" y="5716"/>
                      <a:pt x="8249" y="5716"/>
                    </a:cubicBezTo>
                    <a:cubicBezTo>
                      <a:pt x="8288" y="5579"/>
                      <a:pt x="8288" y="5579"/>
                      <a:pt x="8288" y="5579"/>
                    </a:cubicBezTo>
                    <a:cubicBezTo>
                      <a:pt x="8210" y="5511"/>
                      <a:pt x="8210" y="5511"/>
                      <a:pt x="8210" y="5511"/>
                    </a:cubicBezTo>
                    <a:cubicBezTo>
                      <a:pt x="8210" y="5511"/>
                      <a:pt x="8210" y="5511"/>
                      <a:pt x="8210" y="5511"/>
                    </a:cubicBezTo>
                    <a:cubicBezTo>
                      <a:pt x="8172" y="5408"/>
                      <a:pt x="8172" y="5408"/>
                      <a:pt x="8172" y="5408"/>
                    </a:cubicBezTo>
                    <a:cubicBezTo>
                      <a:pt x="8172" y="5340"/>
                      <a:pt x="8172" y="5340"/>
                      <a:pt x="8172" y="5340"/>
                    </a:cubicBezTo>
                    <a:cubicBezTo>
                      <a:pt x="8133" y="5237"/>
                      <a:pt x="8133" y="5237"/>
                      <a:pt x="8133" y="5237"/>
                    </a:cubicBezTo>
                    <a:cubicBezTo>
                      <a:pt x="8210" y="5168"/>
                      <a:pt x="8210" y="5168"/>
                      <a:pt x="8210" y="5168"/>
                    </a:cubicBezTo>
                    <a:cubicBezTo>
                      <a:pt x="8249" y="5168"/>
                      <a:pt x="8249" y="5168"/>
                      <a:pt x="8249" y="5168"/>
                    </a:cubicBezTo>
                    <a:cubicBezTo>
                      <a:pt x="8326" y="5100"/>
                      <a:pt x="8326" y="5100"/>
                      <a:pt x="8326" y="5100"/>
                    </a:cubicBezTo>
                    <a:cubicBezTo>
                      <a:pt x="8365" y="5032"/>
                      <a:pt x="8365" y="5032"/>
                      <a:pt x="8365" y="5032"/>
                    </a:cubicBezTo>
                    <a:cubicBezTo>
                      <a:pt x="8442" y="4963"/>
                      <a:pt x="8442" y="4963"/>
                      <a:pt x="8442" y="4963"/>
                    </a:cubicBezTo>
                    <a:cubicBezTo>
                      <a:pt x="8480" y="4895"/>
                      <a:pt x="8480" y="4895"/>
                      <a:pt x="8480" y="4895"/>
                    </a:cubicBezTo>
                    <a:cubicBezTo>
                      <a:pt x="8519" y="4758"/>
                      <a:pt x="8519" y="4758"/>
                      <a:pt x="8519" y="4758"/>
                    </a:cubicBezTo>
                    <a:cubicBezTo>
                      <a:pt x="8519" y="4758"/>
                      <a:pt x="8519" y="4758"/>
                      <a:pt x="8519" y="4758"/>
                    </a:cubicBezTo>
                    <a:cubicBezTo>
                      <a:pt x="8635" y="4621"/>
                      <a:pt x="8635" y="4621"/>
                      <a:pt x="8635" y="4621"/>
                    </a:cubicBezTo>
                    <a:cubicBezTo>
                      <a:pt x="8750" y="4518"/>
                      <a:pt x="8750" y="4518"/>
                      <a:pt x="8750" y="4518"/>
                    </a:cubicBezTo>
                    <a:cubicBezTo>
                      <a:pt x="8788" y="4450"/>
                      <a:pt x="8788" y="4450"/>
                      <a:pt x="8788" y="4450"/>
                    </a:cubicBezTo>
                    <a:cubicBezTo>
                      <a:pt x="8827" y="4382"/>
                      <a:pt x="8827" y="4382"/>
                      <a:pt x="8827" y="4382"/>
                    </a:cubicBezTo>
                    <a:cubicBezTo>
                      <a:pt x="8905" y="4313"/>
                      <a:pt x="8905" y="4313"/>
                      <a:pt x="8905" y="4313"/>
                    </a:cubicBezTo>
                    <a:cubicBezTo>
                      <a:pt x="8943" y="4313"/>
                      <a:pt x="8943" y="4313"/>
                      <a:pt x="8943" y="4313"/>
                    </a:cubicBezTo>
                    <a:cubicBezTo>
                      <a:pt x="9097" y="4108"/>
                      <a:pt x="9097" y="4108"/>
                      <a:pt x="9097" y="4108"/>
                    </a:cubicBezTo>
                    <a:cubicBezTo>
                      <a:pt x="9020" y="4073"/>
                      <a:pt x="9020" y="4073"/>
                      <a:pt x="9020" y="4073"/>
                    </a:cubicBezTo>
                    <a:cubicBezTo>
                      <a:pt x="9097" y="4108"/>
                      <a:pt x="9097" y="4108"/>
                      <a:pt x="9097" y="4108"/>
                    </a:cubicBezTo>
                    <a:cubicBezTo>
                      <a:pt x="9174" y="4039"/>
                      <a:pt x="9174" y="4039"/>
                      <a:pt x="9174" y="4039"/>
                    </a:cubicBezTo>
                    <a:cubicBezTo>
                      <a:pt x="9136" y="3971"/>
                      <a:pt x="9136" y="3971"/>
                      <a:pt x="9136" y="3971"/>
                    </a:cubicBezTo>
                    <a:cubicBezTo>
                      <a:pt x="9213" y="4039"/>
                      <a:pt x="9213" y="4039"/>
                      <a:pt x="9213" y="4039"/>
                    </a:cubicBezTo>
                    <a:cubicBezTo>
                      <a:pt x="9251" y="4073"/>
                      <a:pt x="9251" y="4073"/>
                      <a:pt x="9251" y="4073"/>
                    </a:cubicBezTo>
                    <a:cubicBezTo>
                      <a:pt x="9367" y="4005"/>
                      <a:pt x="9367" y="4005"/>
                      <a:pt x="9367" y="4005"/>
                    </a:cubicBezTo>
                    <a:cubicBezTo>
                      <a:pt x="9405" y="3937"/>
                      <a:pt x="9405" y="3937"/>
                      <a:pt x="9405" y="3937"/>
                    </a:cubicBezTo>
                    <a:cubicBezTo>
                      <a:pt x="9483" y="3903"/>
                      <a:pt x="9483" y="3903"/>
                      <a:pt x="9483" y="3903"/>
                    </a:cubicBezTo>
                    <a:cubicBezTo>
                      <a:pt x="9483" y="3868"/>
                      <a:pt x="9483" y="3868"/>
                      <a:pt x="9483" y="3868"/>
                    </a:cubicBezTo>
                    <a:cubicBezTo>
                      <a:pt x="9405" y="3799"/>
                      <a:pt x="9405" y="3799"/>
                      <a:pt x="9405" y="3799"/>
                    </a:cubicBezTo>
                    <a:cubicBezTo>
                      <a:pt x="9367" y="3765"/>
                      <a:pt x="9367" y="3765"/>
                      <a:pt x="9367" y="3765"/>
                    </a:cubicBezTo>
                    <a:cubicBezTo>
                      <a:pt x="9367" y="3765"/>
                      <a:pt x="9367" y="3765"/>
                      <a:pt x="9367" y="3765"/>
                    </a:cubicBezTo>
                    <a:cubicBezTo>
                      <a:pt x="9444" y="3697"/>
                      <a:pt x="9444" y="3697"/>
                      <a:pt x="9444" y="3697"/>
                    </a:cubicBezTo>
                    <a:cubicBezTo>
                      <a:pt x="9483" y="3628"/>
                      <a:pt x="9483" y="3628"/>
                      <a:pt x="9483" y="3628"/>
                    </a:cubicBezTo>
                    <a:cubicBezTo>
                      <a:pt x="9560" y="3594"/>
                      <a:pt x="9560" y="3594"/>
                      <a:pt x="9560" y="3594"/>
                    </a:cubicBezTo>
                    <a:cubicBezTo>
                      <a:pt x="9598" y="3526"/>
                      <a:pt x="9598" y="3526"/>
                      <a:pt x="9598" y="3526"/>
                    </a:cubicBezTo>
                    <a:cubicBezTo>
                      <a:pt x="9675" y="3526"/>
                      <a:pt x="9675" y="3526"/>
                      <a:pt x="9675" y="3526"/>
                    </a:cubicBezTo>
                    <a:cubicBezTo>
                      <a:pt x="9675" y="3526"/>
                      <a:pt x="9675" y="3526"/>
                      <a:pt x="9675" y="3526"/>
                    </a:cubicBezTo>
                    <a:cubicBezTo>
                      <a:pt x="9714" y="3526"/>
                      <a:pt x="9714" y="3526"/>
                      <a:pt x="9714" y="3526"/>
                    </a:cubicBezTo>
                    <a:cubicBezTo>
                      <a:pt x="9868" y="3492"/>
                      <a:pt x="9868" y="3492"/>
                      <a:pt x="9868" y="3492"/>
                    </a:cubicBezTo>
                    <a:cubicBezTo>
                      <a:pt x="9907" y="3492"/>
                      <a:pt x="9907" y="3492"/>
                      <a:pt x="9907" y="3492"/>
                    </a:cubicBezTo>
                    <a:cubicBezTo>
                      <a:pt x="9983" y="3423"/>
                      <a:pt x="9983" y="3423"/>
                      <a:pt x="9983" y="3423"/>
                    </a:cubicBezTo>
                    <a:cubicBezTo>
                      <a:pt x="10022" y="3389"/>
                      <a:pt x="10022" y="3389"/>
                      <a:pt x="10022" y="3389"/>
                    </a:cubicBezTo>
                    <a:cubicBezTo>
                      <a:pt x="10177" y="3423"/>
                      <a:pt x="10177" y="3423"/>
                      <a:pt x="10177" y="3423"/>
                    </a:cubicBezTo>
                    <a:cubicBezTo>
                      <a:pt x="10253" y="3423"/>
                      <a:pt x="10253" y="3423"/>
                      <a:pt x="10253" y="3423"/>
                    </a:cubicBezTo>
                    <a:cubicBezTo>
                      <a:pt x="10369" y="3389"/>
                      <a:pt x="10369" y="3389"/>
                      <a:pt x="10369" y="3389"/>
                    </a:cubicBezTo>
                    <a:cubicBezTo>
                      <a:pt x="10485" y="3320"/>
                      <a:pt x="10485" y="3320"/>
                      <a:pt x="10485" y="3320"/>
                    </a:cubicBezTo>
                    <a:cubicBezTo>
                      <a:pt x="10793" y="3183"/>
                      <a:pt x="10793" y="3183"/>
                      <a:pt x="10793" y="3183"/>
                    </a:cubicBezTo>
                    <a:cubicBezTo>
                      <a:pt x="10870" y="3115"/>
                      <a:pt x="10870" y="3115"/>
                      <a:pt x="10870" y="3115"/>
                    </a:cubicBezTo>
                    <a:cubicBezTo>
                      <a:pt x="10909" y="3115"/>
                      <a:pt x="10909" y="3115"/>
                      <a:pt x="10909" y="3115"/>
                    </a:cubicBezTo>
                    <a:cubicBezTo>
                      <a:pt x="10986" y="3047"/>
                      <a:pt x="10986" y="3047"/>
                      <a:pt x="10986" y="3047"/>
                    </a:cubicBezTo>
                    <a:cubicBezTo>
                      <a:pt x="11102" y="3013"/>
                      <a:pt x="11102" y="3013"/>
                      <a:pt x="11102" y="3013"/>
                    </a:cubicBezTo>
                    <a:cubicBezTo>
                      <a:pt x="11178" y="3013"/>
                      <a:pt x="11178" y="3013"/>
                      <a:pt x="11178" y="3013"/>
                    </a:cubicBezTo>
                    <a:cubicBezTo>
                      <a:pt x="11217" y="2944"/>
                      <a:pt x="11217" y="2944"/>
                      <a:pt x="11217" y="2944"/>
                    </a:cubicBezTo>
                    <a:cubicBezTo>
                      <a:pt x="11295" y="2875"/>
                      <a:pt x="11295" y="2875"/>
                      <a:pt x="11295" y="2875"/>
                    </a:cubicBezTo>
                    <a:cubicBezTo>
                      <a:pt x="11410" y="2841"/>
                      <a:pt x="11410" y="2841"/>
                      <a:pt x="11410" y="2841"/>
                    </a:cubicBezTo>
                    <a:cubicBezTo>
                      <a:pt x="11487" y="2841"/>
                      <a:pt x="11487" y="2841"/>
                      <a:pt x="11487" y="2841"/>
                    </a:cubicBezTo>
                    <a:cubicBezTo>
                      <a:pt x="11603" y="2772"/>
                      <a:pt x="11603" y="2772"/>
                      <a:pt x="11603" y="2772"/>
                    </a:cubicBezTo>
                    <a:cubicBezTo>
                      <a:pt x="11834" y="2670"/>
                      <a:pt x="11834" y="2670"/>
                      <a:pt x="11834" y="2670"/>
                    </a:cubicBezTo>
                    <a:cubicBezTo>
                      <a:pt x="11795" y="2533"/>
                      <a:pt x="11795" y="2533"/>
                      <a:pt x="11795" y="2533"/>
                    </a:cubicBezTo>
                    <a:cubicBezTo>
                      <a:pt x="11795" y="2465"/>
                      <a:pt x="11795" y="2465"/>
                      <a:pt x="11795" y="2465"/>
                    </a:cubicBezTo>
                    <a:cubicBezTo>
                      <a:pt x="11718" y="2362"/>
                      <a:pt x="11718" y="2362"/>
                      <a:pt x="11718" y="2362"/>
                    </a:cubicBezTo>
                    <a:cubicBezTo>
                      <a:pt x="11680" y="2327"/>
                      <a:pt x="11680" y="2327"/>
                      <a:pt x="11680" y="2327"/>
                    </a:cubicBezTo>
                    <a:cubicBezTo>
                      <a:pt x="11757" y="2259"/>
                      <a:pt x="11757" y="2259"/>
                      <a:pt x="11757" y="2259"/>
                    </a:cubicBezTo>
                    <a:cubicBezTo>
                      <a:pt x="11795" y="2225"/>
                      <a:pt x="11795" y="2225"/>
                      <a:pt x="11795" y="2225"/>
                    </a:cubicBezTo>
                    <a:cubicBezTo>
                      <a:pt x="11873" y="2225"/>
                      <a:pt x="11873" y="2225"/>
                      <a:pt x="11873" y="2225"/>
                    </a:cubicBezTo>
                    <a:cubicBezTo>
                      <a:pt x="11950" y="2225"/>
                      <a:pt x="11950" y="2225"/>
                      <a:pt x="11950" y="2225"/>
                    </a:cubicBezTo>
                    <a:lnTo>
                      <a:pt x="11911" y="2157"/>
                    </a:lnTo>
                    <a:close/>
                  </a:path>
                </a:pathLst>
              </a:custGeom>
              <a:noFill/>
              <a:ln w="1588" cap="rnd">
                <a:solidFill>
                  <a:srgbClr val="FFFFFF"/>
                </a:solidFill>
                <a:round/>
                <a:headEnd/>
                <a:tailEnd/>
              </a:ln>
            </p:spPr>
            <p:txBody>
              <a:bodyPr/>
              <a:lstStyle/>
              <a:p>
                <a:endParaRPr lang="fr-FR"/>
              </a:p>
            </p:txBody>
          </p:sp>
        </p:grpSp>
        <p:sp>
          <p:nvSpPr>
            <p:cNvPr id="23562" name="Rectangle 225"/>
            <p:cNvSpPr>
              <a:spLocks noChangeArrowheads="1"/>
            </p:cNvSpPr>
            <p:nvPr/>
          </p:nvSpPr>
          <p:spPr bwMode="auto">
            <a:xfrm>
              <a:off x="4070" y="2558"/>
              <a:ext cx="370" cy="125"/>
            </a:xfrm>
            <a:prstGeom prst="rect">
              <a:avLst/>
            </a:prstGeom>
            <a:noFill/>
            <a:ln w="9525">
              <a:noFill/>
              <a:miter lim="800000"/>
              <a:headEnd/>
              <a:tailEnd/>
            </a:ln>
          </p:spPr>
          <p:txBody>
            <a:bodyPr wrap="none" lIns="0" tIns="0" rIns="0" bIns="0">
              <a:spAutoFit/>
            </a:bodyPr>
            <a:lstStyle/>
            <a:p>
              <a:r>
                <a:rPr lang="es-ES" sz="1300">
                  <a:solidFill>
                    <a:srgbClr val="000000"/>
                  </a:solidFill>
                </a:rPr>
                <a:t>NORTH</a:t>
              </a:r>
              <a:endParaRPr lang="es-ES"/>
            </a:p>
          </p:txBody>
        </p:sp>
        <p:sp>
          <p:nvSpPr>
            <p:cNvPr id="23563" name="Rectangle 226"/>
            <p:cNvSpPr>
              <a:spLocks noChangeArrowheads="1"/>
            </p:cNvSpPr>
            <p:nvPr/>
          </p:nvSpPr>
          <p:spPr bwMode="auto">
            <a:xfrm>
              <a:off x="3525" y="3529"/>
              <a:ext cx="317" cy="125"/>
            </a:xfrm>
            <a:prstGeom prst="rect">
              <a:avLst/>
            </a:prstGeom>
            <a:noFill/>
            <a:ln w="9525">
              <a:noFill/>
              <a:miter lim="800000"/>
              <a:headEnd/>
              <a:tailEnd/>
            </a:ln>
          </p:spPr>
          <p:txBody>
            <a:bodyPr wrap="none" lIns="0" tIns="0" rIns="0" bIns="0">
              <a:spAutoFit/>
            </a:bodyPr>
            <a:lstStyle/>
            <a:p>
              <a:r>
                <a:rPr lang="es-ES" sz="1300">
                  <a:solidFill>
                    <a:srgbClr val="000000"/>
                  </a:solidFill>
                </a:rPr>
                <a:t>SPAIN</a:t>
              </a:r>
              <a:endParaRPr lang="es-ES"/>
            </a:p>
          </p:txBody>
        </p:sp>
        <p:sp>
          <p:nvSpPr>
            <p:cNvPr id="23564" name="Rectangle 227"/>
            <p:cNvSpPr>
              <a:spLocks noChangeArrowheads="1"/>
            </p:cNvSpPr>
            <p:nvPr/>
          </p:nvSpPr>
          <p:spPr bwMode="auto">
            <a:xfrm>
              <a:off x="4179" y="2948"/>
              <a:ext cx="364" cy="125"/>
            </a:xfrm>
            <a:prstGeom prst="rect">
              <a:avLst/>
            </a:prstGeom>
            <a:noFill/>
            <a:ln w="9525">
              <a:noFill/>
              <a:miter lim="800000"/>
              <a:headEnd/>
              <a:tailEnd/>
            </a:ln>
          </p:spPr>
          <p:txBody>
            <a:bodyPr wrap="none" lIns="0" tIns="0" rIns="0" bIns="0">
              <a:spAutoFit/>
            </a:bodyPr>
            <a:lstStyle/>
            <a:p>
              <a:r>
                <a:rPr lang="es-ES" sz="1300">
                  <a:solidFill>
                    <a:srgbClr val="000000"/>
                  </a:solidFill>
                </a:rPr>
                <a:t>SOUTH</a:t>
              </a:r>
              <a:endParaRPr lang="es-ES"/>
            </a:p>
          </p:txBody>
        </p:sp>
        <p:sp>
          <p:nvSpPr>
            <p:cNvPr id="23565" name="Rectangle 228"/>
            <p:cNvSpPr>
              <a:spLocks noChangeArrowheads="1"/>
            </p:cNvSpPr>
            <p:nvPr/>
          </p:nvSpPr>
          <p:spPr bwMode="auto">
            <a:xfrm>
              <a:off x="3997" y="3177"/>
              <a:ext cx="238" cy="125"/>
            </a:xfrm>
            <a:prstGeom prst="rect">
              <a:avLst/>
            </a:prstGeom>
            <a:noFill/>
            <a:ln w="9525">
              <a:noFill/>
              <a:miter lim="800000"/>
              <a:headEnd/>
              <a:tailEnd/>
            </a:ln>
          </p:spPr>
          <p:txBody>
            <a:bodyPr wrap="none" lIns="0" tIns="0" rIns="0" bIns="0">
              <a:spAutoFit/>
            </a:bodyPr>
            <a:lstStyle/>
            <a:p>
              <a:r>
                <a:rPr lang="es-ES" sz="1300">
                  <a:solidFill>
                    <a:srgbClr val="000000"/>
                  </a:solidFill>
                </a:rPr>
                <a:t>TIGF</a:t>
              </a:r>
              <a:endParaRPr lang="es-ES"/>
            </a:p>
          </p:txBody>
        </p:sp>
      </p:gr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3"/>
          <p:cNvSpPr>
            <a:spLocks noGrp="1" noChangeArrowheads="1"/>
          </p:cNvSpPr>
          <p:nvPr>
            <p:ph type="body" idx="4294967295"/>
          </p:nvPr>
        </p:nvSpPr>
        <p:spPr>
          <a:xfrm>
            <a:off x="611188" y="779463"/>
            <a:ext cx="8332787" cy="4594225"/>
          </a:xfrm>
        </p:spPr>
        <p:txBody>
          <a:bodyPr/>
          <a:lstStyle/>
          <a:p>
            <a:pPr algn="just">
              <a:lnSpc>
                <a:spcPct val="110000"/>
              </a:lnSpc>
              <a:spcBef>
                <a:spcPct val="30000"/>
              </a:spcBef>
              <a:spcAft>
                <a:spcPct val="30000"/>
              </a:spcAft>
              <a:buSzTx/>
              <a:buFont typeface="Wingdings" pitchFamily="2" charset="2"/>
              <a:buChar char="§"/>
              <a:tabLst>
                <a:tab pos="266700" algn="l"/>
                <a:tab pos="542925" algn="l"/>
              </a:tabLst>
            </a:pPr>
            <a:r>
              <a:rPr lang="en-US" sz="1800" smtClean="0"/>
              <a:t>Every network user could trigger the UIOLI procedure when:</a:t>
            </a:r>
          </a:p>
          <a:p>
            <a:pPr marL="993775" lvl="1" algn="just">
              <a:lnSpc>
                <a:spcPct val="110000"/>
              </a:lnSpc>
              <a:spcBef>
                <a:spcPct val="30000"/>
              </a:spcBef>
              <a:spcAft>
                <a:spcPct val="30000"/>
              </a:spcAft>
              <a:buSzTx/>
              <a:buFont typeface="Wingdings" pitchFamily="2" charset="2"/>
              <a:buAutoNum type="arabicPeriod"/>
              <a:tabLst>
                <a:tab pos="266700" algn="l"/>
                <a:tab pos="542925" algn="l"/>
              </a:tabLst>
            </a:pPr>
            <a:r>
              <a:rPr lang="en-US" sz="1800" smtClean="0"/>
              <a:t>there is no primary capacity available at the point in the direction requested, thus the TSO is unable to meet at least 1 duly justified request from a shipper,</a:t>
            </a:r>
          </a:p>
          <a:p>
            <a:pPr marL="993775" lvl="1" algn="just">
              <a:lnSpc>
                <a:spcPct val="110000"/>
              </a:lnSpc>
              <a:spcBef>
                <a:spcPct val="30000"/>
              </a:spcBef>
              <a:spcAft>
                <a:spcPct val="30000"/>
              </a:spcAft>
              <a:buSzTx/>
              <a:buFont typeface="Wingdings" pitchFamily="2" charset="2"/>
              <a:buAutoNum type="arabicPeriod"/>
              <a:tabLst>
                <a:tab pos="266700" algn="l"/>
                <a:tab pos="542925" algn="l"/>
              </a:tabLst>
            </a:pPr>
            <a:r>
              <a:rPr lang="en-US" sz="1800" smtClean="0"/>
              <a:t>the network user is unable to get the firm capacity in the secondary market (either on a bilateral basis, or bulletin board, if any applied), and</a:t>
            </a:r>
          </a:p>
          <a:p>
            <a:pPr marL="993775" lvl="1" algn="just">
              <a:lnSpc>
                <a:spcPct val="110000"/>
              </a:lnSpc>
              <a:spcBef>
                <a:spcPct val="30000"/>
              </a:spcBef>
              <a:spcAft>
                <a:spcPct val="30000"/>
              </a:spcAft>
              <a:buSzTx/>
              <a:buFont typeface="Wingdings" pitchFamily="2" charset="2"/>
              <a:buAutoNum type="arabicPeriod"/>
              <a:tabLst>
                <a:tab pos="266700" algn="l"/>
                <a:tab pos="542925" algn="l"/>
              </a:tabLst>
            </a:pPr>
            <a:r>
              <a:rPr lang="en-US" sz="1800" smtClean="0"/>
              <a:t>the period requested by the network user is higher than a season*.</a:t>
            </a:r>
          </a:p>
          <a:p>
            <a:pPr algn="just">
              <a:lnSpc>
                <a:spcPct val="110000"/>
              </a:lnSpc>
              <a:spcBef>
                <a:spcPct val="30000"/>
              </a:spcBef>
              <a:spcAft>
                <a:spcPct val="30000"/>
              </a:spcAft>
              <a:buSzTx/>
              <a:buFont typeface="Wingdings" pitchFamily="2" charset="2"/>
              <a:buChar char="§"/>
              <a:tabLst>
                <a:tab pos="266700" algn="l"/>
                <a:tab pos="542925" algn="l"/>
              </a:tabLst>
            </a:pPr>
            <a:r>
              <a:rPr lang="en-US" sz="1800" smtClean="0"/>
              <a:t>If all these conditions are fulfilled, the affected TSO will apply the UIOLI procedure in coordination with the adjacent TSO and under the supervision of the NRAs.</a:t>
            </a:r>
          </a:p>
          <a:p>
            <a:pPr algn="just">
              <a:lnSpc>
                <a:spcPct val="110000"/>
              </a:lnSpc>
              <a:spcBef>
                <a:spcPct val="30000"/>
              </a:spcBef>
              <a:spcAft>
                <a:spcPct val="30000"/>
              </a:spcAft>
              <a:buSzTx/>
              <a:buFont typeface="Wingdings" pitchFamily="2" charset="2"/>
              <a:buChar char="§"/>
              <a:tabLst>
                <a:tab pos="266700" algn="l"/>
                <a:tab pos="542925" algn="l"/>
              </a:tabLst>
            </a:pPr>
            <a:r>
              <a:rPr lang="en-US" sz="1800" smtClean="0"/>
              <a:t>The procedure is not triggered if access has not been denied to any shipper by the TSO.</a:t>
            </a:r>
          </a:p>
        </p:txBody>
      </p:sp>
      <p:sp>
        <p:nvSpPr>
          <p:cNvPr id="24578" name="Rectangle 2"/>
          <p:cNvSpPr>
            <a:spLocks noChangeArrowheads="1"/>
          </p:cNvSpPr>
          <p:nvPr/>
        </p:nvSpPr>
        <p:spPr bwMode="auto">
          <a:xfrm>
            <a:off x="642938" y="260350"/>
            <a:ext cx="8332787" cy="365125"/>
          </a:xfrm>
          <a:prstGeom prst="rect">
            <a:avLst/>
          </a:prstGeom>
          <a:noFill/>
          <a:ln w="9525">
            <a:noFill/>
            <a:miter lim="800000"/>
            <a:headEnd/>
            <a:tailEnd/>
          </a:ln>
        </p:spPr>
        <p:txBody>
          <a:bodyPr lIns="0" tIns="0" rIns="0" bIns="0" anchor="b"/>
          <a:lstStyle/>
          <a:p>
            <a:pPr defTabSz="571500" eaLnBrk="0" hangingPunct="0"/>
            <a:r>
              <a:rPr lang="en-GB" sz="2800"/>
              <a:t>When is the UIOLI procedure triggered?</a:t>
            </a:r>
          </a:p>
        </p:txBody>
      </p:sp>
      <p:sp>
        <p:nvSpPr>
          <p:cNvPr id="48132" name="Text Box 4"/>
          <p:cNvSpPr txBox="1">
            <a:spLocks noChangeArrowheads="1"/>
          </p:cNvSpPr>
          <p:nvPr/>
        </p:nvSpPr>
        <p:spPr bwMode="auto">
          <a:xfrm>
            <a:off x="538163" y="5818188"/>
            <a:ext cx="8281987" cy="274637"/>
          </a:xfrm>
          <a:prstGeom prst="rect">
            <a:avLst/>
          </a:prstGeom>
          <a:noFill/>
          <a:ln w="9525">
            <a:noFill/>
            <a:miter lim="800000"/>
            <a:headEnd/>
            <a:tailEnd/>
          </a:ln>
          <a:effectLst>
            <a:prstShdw prst="shdw17" dist="17961" dir="2700000">
              <a:schemeClr val="accent1">
                <a:gamma/>
                <a:shade val="60000"/>
                <a:invGamma/>
              </a:schemeClr>
            </a:prstShdw>
          </a:effectLst>
        </p:spPr>
        <p:txBody>
          <a:bodyPr>
            <a:spAutoFit/>
          </a:bodyPr>
          <a:lstStyle/>
          <a:p>
            <a:pPr>
              <a:spcBef>
                <a:spcPct val="50000"/>
              </a:spcBef>
              <a:defRPr/>
            </a:pPr>
            <a:r>
              <a:rPr lang="en-GB" sz="1200" b="0">
                <a:cs typeface="+mn-cs"/>
              </a:rPr>
              <a:t>* Season is defined according to the Information Memoradum of the 2013 OS and 2015 OS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2"/>
          <p:cNvSpPr>
            <a:spLocks noChangeArrowheads="1"/>
          </p:cNvSpPr>
          <p:nvPr/>
        </p:nvSpPr>
        <p:spPr bwMode="auto">
          <a:xfrm>
            <a:off x="642938" y="260350"/>
            <a:ext cx="8332787" cy="365125"/>
          </a:xfrm>
          <a:prstGeom prst="rect">
            <a:avLst/>
          </a:prstGeom>
          <a:noFill/>
          <a:ln w="9525">
            <a:noFill/>
            <a:miter lim="800000"/>
            <a:headEnd/>
            <a:tailEnd/>
          </a:ln>
        </p:spPr>
        <p:txBody>
          <a:bodyPr lIns="0" tIns="0" rIns="0" bIns="0" anchor="b"/>
          <a:lstStyle/>
          <a:p>
            <a:pPr defTabSz="571500" eaLnBrk="0" hangingPunct="0"/>
            <a:r>
              <a:rPr lang="en-GB" sz="2800"/>
              <a:t>How will the reduction be performed?</a:t>
            </a:r>
          </a:p>
        </p:txBody>
      </p:sp>
      <p:sp>
        <p:nvSpPr>
          <p:cNvPr id="49155" name="AutoShape 3"/>
          <p:cNvSpPr>
            <a:spLocks noChangeArrowheads="1"/>
          </p:cNvSpPr>
          <p:nvPr/>
        </p:nvSpPr>
        <p:spPr bwMode="auto">
          <a:xfrm>
            <a:off x="5453063" y="2490788"/>
            <a:ext cx="792162" cy="360362"/>
          </a:xfrm>
          <a:prstGeom prst="rightArrow">
            <a:avLst>
              <a:gd name="adj1" fmla="val 50000"/>
              <a:gd name="adj2" fmla="val 54956"/>
            </a:avLst>
          </a:prstGeom>
          <a:solidFill>
            <a:schemeClr val="tx2"/>
          </a:solidFill>
          <a:ln w="9525" algn="ctr">
            <a:noFill/>
            <a:miter lim="800000"/>
            <a:headEnd/>
            <a:tailEnd/>
          </a:ln>
          <a:effectLst>
            <a:prstShdw prst="shdw17" dist="17961" dir="2700000">
              <a:schemeClr val="tx2">
                <a:gamma/>
                <a:shade val="60000"/>
                <a:invGamma/>
              </a:schemeClr>
            </a:prstShdw>
          </a:effectLst>
        </p:spPr>
        <p:txBody>
          <a:bodyPr wrap="none" anchor="ctr"/>
          <a:lstStyle/>
          <a:p>
            <a:pPr>
              <a:defRPr/>
            </a:pPr>
            <a:endParaRPr lang="fr-FR">
              <a:cs typeface="+mn-cs"/>
            </a:endParaRPr>
          </a:p>
        </p:txBody>
      </p:sp>
      <p:sp>
        <p:nvSpPr>
          <p:cNvPr id="25603" name="AutoShape 4"/>
          <p:cNvSpPr>
            <a:spLocks noChangeArrowheads="1"/>
          </p:cNvSpPr>
          <p:nvPr/>
        </p:nvSpPr>
        <p:spPr bwMode="auto">
          <a:xfrm>
            <a:off x="6353175" y="1954213"/>
            <a:ext cx="2324100" cy="1473200"/>
          </a:xfrm>
          <a:prstGeom prst="roundRect">
            <a:avLst>
              <a:gd name="adj" fmla="val 16667"/>
            </a:avLst>
          </a:prstGeom>
          <a:noFill/>
          <a:ln w="9525" algn="ctr">
            <a:solidFill>
              <a:schemeClr val="bg1"/>
            </a:solidFill>
            <a:round/>
            <a:headEnd/>
            <a:tailEnd/>
          </a:ln>
        </p:spPr>
        <p:txBody>
          <a:bodyPr anchor="ctr"/>
          <a:lstStyle/>
          <a:p>
            <a:r>
              <a:rPr lang="en-GB"/>
              <a:t>Winter season</a:t>
            </a:r>
            <a:r>
              <a:rPr lang="en-GB" b="0"/>
              <a:t> capacity </a:t>
            </a:r>
            <a:r>
              <a:rPr lang="en-GB"/>
              <a:t>and summer season</a:t>
            </a:r>
            <a:r>
              <a:rPr lang="en-GB" b="0"/>
              <a:t> capacity shall be released</a:t>
            </a:r>
          </a:p>
        </p:txBody>
      </p:sp>
      <p:sp>
        <p:nvSpPr>
          <p:cNvPr id="25604" name="AutoShape 5"/>
          <p:cNvSpPr>
            <a:spLocks noChangeArrowheads="1"/>
          </p:cNvSpPr>
          <p:nvPr/>
        </p:nvSpPr>
        <p:spPr bwMode="auto">
          <a:xfrm>
            <a:off x="684213" y="1700213"/>
            <a:ext cx="4608512" cy="1943100"/>
          </a:xfrm>
          <a:prstGeom prst="roundRect">
            <a:avLst>
              <a:gd name="adj" fmla="val 16667"/>
            </a:avLst>
          </a:prstGeom>
          <a:noFill/>
          <a:ln w="9525" algn="ctr">
            <a:solidFill>
              <a:schemeClr val="bg1"/>
            </a:solidFill>
            <a:round/>
            <a:headEnd/>
            <a:tailEnd/>
          </a:ln>
        </p:spPr>
        <p:txBody>
          <a:bodyPr anchor="ctr"/>
          <a:lstStyle/>
          <a:p>
            <a:r>
              <a:rPr lang="en-US" b="0"/>
              <a:t>If daily used capacity is on average less than 80% of its daily contracted capacity during:</a:t>
            </a:r>
          </a:p>
          <a:p>
            <a:pPr lvl="1" indent="-190500">
              <a:buFontTx/>
              <a:buChar char="•"/>
            </a:pPr>
            <a:r>
              <a:rPr lang="en-US" b="0"/>
              <a:t>the </a:t>
            </a:r>
            <a:r>
              <a:rPr lang="en-US"/>
              <a:t>last winter season</a:t>
            </a:r>
            <a:r>
              <a:rPr lang="en-US" b="0"/>
              <a:t>, </a:t>
            </a:r>
          </a:p>
          <a:p>
            <a:pPr lvl="1" indent="-190500">
              <a:buFontTx/>
              <a:buChar char="•"/>
            </a:pPr>
            <a:r>
              <a:rPr lang="en-US" b="0"/>
              <a:t>the </a:t>
            </a:r>
            <a:r>
              <a:rPr lang="en-US"/>
              <a:t>last summer season</a:t>
            </a:r>
            <a:r>
              <a:rPr lang="en-US" b="0"/>
              <a:t>, </a:t>
            </a:r>
            <a:r>
              <a:rPr lang="en-US"/>
              <a:t>and </a:t>
            </a:r>
          </a:p>
          <a:p>
            <a:pPr lvl="1" indent="-190500">
              <a:buFontTx/>
              <a:buChar char="•"/>
            </a:pPr>
            <a:r>
              <a:rPr lang="en-US" b="0"/>
              <a:t>the </a:t>
            </a:r>
            <a:r>
              <a:rPr lang="en-US"/>
              <a:t>last 12 months </a:t>
            </a:r>
            <a:endParaRPr lang="en-GB"/>
          </a:p>
        </p:txBody>
      </p:sp>
      <p:sp>
        <p:nvSpPr>
          <p:cNvPr id="25605" name="Rectangle 3"/>
          <p:cNvSpPr>
            <a:spLocks noChangeArrowheads="1"/>
          </p:cNvSpPr>
          <p:nvPr/>
        </p:nvSpPr>
        <p:spPr bwMode="auto">
          <a:xfrm>
            <a:off x="611188" y="765175"/>
            <a:ext cx="8332787" cy="719138"/>
          </a:xfrm>
          <a:prstGeom prst="rect">
            <a:avLst/>
          </a:prstGeom>
          <a:noFill/>
          <a:ln w="9525">
            <a:noFill/>
            <a:miter lim="800000"/>
            <a:headEnd/>
            <a:tailEnd/>
          </a:ln>
        </p:spPr>
        <p:txBody>
          <a:bodyPr lIns="0" tIns="0" rIns="0" bIns="0"/>
          <a:lstStyle/>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r>
              <a:rPr lang="en-US" b="0"/>
              <a:t>Daily used capacity shall be studied for the 12 previous months shipper by shipper</a:t>
            </a:r>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endParaRPr lang="en-US" sz="2000" b="0"/>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endParaRPr lang="en-US" sz="2000" b="0"/>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endParaRPr lang="en-US" sz="2000" b="0"/>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endParaRPr lang="en-US" sz="2000" b="0"/>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endParaRPr lang="en-US" sz="2000" b="0"/>
          </a:p>
          <a:p>
            <a:pPr marL="266700" indent="-266700" algn="just" defTabSz="336550" eaLnBrk="0" hangingPunct="0">
              <a:lnSpc>
                <a:spcPct val="110000"/>
              </a:lnSpc>
              <a:spcBef>
                <a:spcPct val="30000"/>
              </a:spcBef>
              <a:spcAft>
                <a:spcPct val="30000"/>
              </a:spcAft>
              <a:buClr>
                <a:schemeClr val="tx2"/>
              </a:buClr>
              <a:buFont typeface="Wingdings" pitchFamily="2" charset="2"/>
              <a:buNone/>
              <a:tabLst>
                <a:tab pos="266700" algn="l"/>
                <a:tab pos="542925" algn="l"/>
              </a:tabLst>
            </a:pPr>
            <a:r>
              <a:rPr lang="en-US" b="0"/>
              <a:t>	… unless the existing shipper(s) is/are able to justify its/their behavior </a:t>
            </a:r>
            <a:r>
              <a:rPr lang="en-US" sz="1400" b="0"/>
              <a:t>(see slide 7)</a:t>
            </a:r>
          </a:p>
          <a:p>
            <a:pPr marL="266700" indent="-266700" algn="just" defTabSz="336550" eaLnBrk="0" hangingPunct="0">
              <a:lnSpc>
                <a:spcPct val="110000"/>
              </a:lnSpc>
              <a:spcBef>
                <a:spcPct val="30000"/>
              </a:spcBef>
              <a:spcAft>
                <a:spcPct val="30000"/>
              </a:spcAft>
              <a:buClr>
                <a:schemeClr val="tx2"/>
              </a:buClr>
              <a:buFont typeface="Wingdings" pitchFamily="2" charset="2"/>
              <a:buChar char="§"/>
              <a:tabLst>
                <a:tab pos="266700" algn="l"/>
                <a:tab pos="542925" algn="l"/>
              </a:tabLst>
            </a:pPr>
            <a:r>
              <a:rPr lang="en-US" b="0"/>
              <a:t>This proposal might be adjusted once the CAM NC has been approved.</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3"/>
          <p:cNvSpPr>
            <a:spLocks noGrp="1" noChangeArrowheads="1"/>
          </p:cNvSpPr>
          <p:nvPr>
            <p:ph type="body" idx="4294967295"/>
          </p:nvPr>
        </p:nvSpPr>
        <p:spPr>
          <a:xfrm>
            <a:off x="611188" y="765175"/>
            <a:ext cx="8332787" cy="5256213"/>
          </a:xfrm>
        </p:spPr>
        <p:txBody>
          <a:bodyPr/>
          <a:lstStyle/>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smtClean="0"/>
              <a:t>If the 3 conditions previously mentioned in slide 3 are met, the amount of capacity to be released will be the following:</a:t>
            </a:r>
          </a:p>
          <a:p>
            <a:pPr marL="266700" indent="-266700" algn="just">
              <a:lnSpc>
                <a:spcPct val="110000"/>
              </a:lnSpc>
              <a:spcBef>
                <a:spcPct val="30000"/>
              </a:spcBef>
              <a:spcAft>
                <a:spcPct val="30000"/>
              </a:spcAft>
              <a:buSzTx/>
              <a:buFont typeface="Wingdings" pitchFamily="2" charset="2"/>
              <a:buChar char="§"/>
              <a:tabLst>
                <a:tab pos="266700" algn="l"/>
                <a:tab pos="542925" algn="l"/>
              </a:tabLst>
            </a:pPr>
            <a:endParaRPr lang="en-US" sz="1800" smtClean="0"/>
          </a:p>
          <a:p>
            <a:pPr marL="266700" indent="-266700" algn="just">
              <a:lnSpc>
                <a:spcPct val="110000"/>
              </a:lnSpc>
              <a:spcBef>
                <a:spcPct val="30000"/>
              </a:spcBef>
              <a:spcAft>
                <a:spcPct val="30000"/>
              </a:spcAft>
              <a:buSzTx/>
              <a:buFont typeface="Wingdings" pitchFamily="2" charset="2"/>
              <a:buChar char="§"/>
              <a:tabLst>
                <a:tab pos="266700" algn="l"/>
                <a:tab pos="542925" algn="l"/>
              </a:tabLst>
            </a:pPr>
            <a:endParaRPr lang="en-US" sz="1800" smtClean="0"/>
          </a:p>
          <a:p>
            <a:pPr marL="266700" indent="-266700" algn="just">
              <a:lnSpc>
                <a:spcPct val="110000"/>
              </a:lnSpc>
              <a:spcBef>
                <a:spcPct val="30000"/>
              </a:spcBef>
              <a:spcAft>
                <a:spcPct val="30000"/>
              </a:spcAft>
              <a:buSzTx/>
              <a:buFont typeface="Wingdings" pitchFamily="2" charset="2"/>
              <a:buChar char="§"/>
              <a:tabLst>
                <a:tab pos="266700" algn="l"/>
                <a:tab pos="542925" algn="l"/>
              </a:tabLst>
            </a:pPr>
            <a:endParaRPr lang="en-US" sz="1800" smtClean="0"/>
          </a:p>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smtClean="0"/>
              <a:t>The capacity freed up with the above rule must not be higher than the capacity requested (and thus allocated to the new entrant). </a:t>
            </a:r>
          </a:p>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smtClean="0"/>
              <a:t>The “</a:t>
            </a:r>
            <a:r>
              <a:rPr lang="es-ES" sz="1800" smtClean="0"/>
              <a:t>α</a:t>
            </a:r>
            <a:r>
              <a:rPr lang="en-US" sz="1800" smtClean="0"/>
              <a:t>” factor will be adjusted upwards to ensure that the total booked capacity by all shippers is not lower at the end of the process than at the beginning of the process.</a:t>
            </a:r>
          </a:p>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smtClean="0"/>
              <a:t>Capacity will be released up to a maximum of 2 years.</a:t>
            </a:r>
          </a:p>
          <a:p>
            <a:pPr marL="266700" indent="-266700" algn="just">
              <a:lnSpc>
                <a:spcPct val="110000"/>
              </a:lnSpc>
              <a:spcBef>
                <a:spcPct val="30000"/>
              </a:spcBef>
              <a:spcAft>
                <a:spcPct val="30000"/>
              </a:spcAft>
              <a:buSzTx/>
              <a:buFont typeface="Wingdings" pitchFamily="2" charset="2"/>
              <a:buChar char="§"/>
              <a:tabLst>
                <a:tab pos="266700" algn="l"/>
                <a:tab pos="542925" algn="l"/>
              </a:tabLst>
            </a:pPr>
            <a:r>
              <a:rPr lang="en-US" sz="1800" smtClean="0"/>
              <a:t>In the analysis of the average used capacity the capacity reduced due to maintenance works should be not taken into account.</a:t>
            </a:r>
          </a:p>
        </p:txBody>
      </p:sp>
      <p:sp>
        <p:nvSpPr>
          <p:cNvPr id="26626" name="Rectangle 2"/>
          <p:cNvSpPr>
            <a:spLocks noChangeArrowheads="1"/>
          </p:cNvSpPr>
          <p:nvPr/>
        </p:nvSpPr>
        <p:spPr bwMode="auto">
          <a:xfrm>
            <a:off x="642938" y="260350"/>
            <a:ext cx="8332787" cy="365125"/>
          </a:xfrm>
          <a:prstGeom prst="rect">
            <a:avLst/>
          </a:prstGeom>
          <a:noFill/>
          <a:ln w="9525">
            <a:noFill/>
            <a:miter lim="800000"/>
            <a:headEnd/>
            <a:tailEnd/>
          </a:ln>
        </p:spPr>
        <p:txBody>
          <a:bodyPr lIns="0" tIns="0" rIns="0" bIns="0" anchor="b"/>
          <a:lstStyle/>
          <a:p>
            <a:pPr defTabSz="571500" eaLnBrk="0" hangingPunct="0"/>
            <a:r>
              <a:rPr lang="en-GB" sz="2800"/>
              <a:t>How much capacity will be released?</a:t>
            </a:r>
          </a:p>
        </p:txBody>
      </p:sp>
      <p:sp>
        <p:nvSpPr>
          <p:cNvPr id="26627" name="AutoShape 4"/>
          <p:cNvSpPr>
            <a:spLocks noChangeArrowheads="1"/>
          </p:cNvSpPr>
          <p:nvPr/>
        </p:nvSpPr>
        <p:spPr bwMode="auto">
          <a:xfrm>
            <a:off x="684213" y="1557338"/>
            <a:ext cx="7920037" cy="1008062"/>
          </a:xfrm>
          <a:prstGeom prst="roundRect">
            <a:avLst>
              <a:gd name="adj" fmla="val 16667"/>
            </a:avLst>
          </a:prstGeom>
          <a:solidFill>
            <a:schemeClr val="bg1"/>
          </a:solidFill>
          <a:ln w="9525" algn="ctr">
            <a:noFill/>
            <a:round/>
            <a:headEnd/>
            <a:tailEnd/>
          </a:ln>
        </p:spPr>
        <p:txBody>
          <a:bodyPr anchor="ctr"/>
          <a:lstStyle/>
          <a:p>
            <a:pPr algn="ctr">
              <a:lnSpc>
                <a:spcPct val="115000"/>
              </a:lnSpc>
            </a:pPr>
            <a:r>
              <a:rPr lang="en-US" sz="1600" b="0">
                <a:solidFill>
                  <a:schemeClr val="tx1"/>
                </a:solidFill>
              </a:rPr>
              <a:t>Reassignment = Daily Entry (Exit) Capacity Subscribed – </a:t>
            </a:r>
            <a:r>
              <a:rPr lang="en-US" b="0">
                <a:solidFill>
                  <a:schemeClr val="tx1"/>
                </a:solidFill>
              </a:rPr>
              <a:t>α</a:t>
            </a:r>
            <a:r>
              <a:rPr lang="en-US" sz="1600" b="0">
                <a:solidFill>
                  <a:schemeClr val="tx1"/>
                </a:solidFill>
              </a:rPr>
              <a:t> * Average Daily Quantities Scheduled for Offtake (Delivery)</a:t>
            </a:r>
          </a:p>
          <a:p>
            <a:pPr lvl="1">
              <a:lnSpc>
                <a:spcPct val="115000"/>
              </a:lnSpc>
            </a:pPr>
            <a:r>
              <a:rPr lang="en-US" b="0" i="1">
                <a:solidFill>
                  <a:schemeClr val="tx1"/>
                </a:solidFill>
              </a:rPr>
              <a:t>α ≥ 1.05    </a:t>
            </a:r>
            <a:r>
              <a:rPr lang="en-US" sz="1400" b="0" i="1">
                <a:solidFill>
                  <a:schemeClr val="tx1"/>
                </a:solidFill>
              </a:rPr>
              <a:t>(i.e. the maximum reassignment takes place when α = 1.05</a:t>
            </a:r>
            <a:r>
              <a:rPr lang="en-US" sz="1400">
                <a:solidFill>
                  <a:schemeClr val="tx1"/>
                </a:solidFill>
              </a:rPr>
              <a:t> </a:t>
            </a:r>
            <a:r>
              <a:rPr lang="en-US" sz="1400" b="0" i="1">
                <a:solidFill>
                  <a:schemeClr val="tx1"/>
                </a:solidFill>
              </a:rPr>
              <a:t>)</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ACER-2015-17223</_dlc_DocId>
    <_dlc_DocIdUrl xmlns="985daa2e-53d8-4475-82b8-9c7d25324e34">
      <Url>http://extranet.acer.europa.eu/en/Gas/Regional_%20Intiatives/South_GRI/Meetings/IG%20Meetings/17th_South_IG/_layouts/DocIdRedir.aspx?ID=ACER-2015-17223</Url>
      <Description>ACER-2015-17223</Description>
    </_dlc_DocIdUrl>
    <ACER_Abstract xmlns="985daa2e-53d8-4475-82b8-9c7d25324e34" xsi:nil="true"/>
  </documentManagement>
</p:properties>
</file>

<file path=customXml/item4.xml><?xml version="1.0" encoding="utf-8"?>
<ct:contentTypeSchema xmlns:ct="http://schemas.microsoft.com/office/2006/metadata/contentType" xmlns:ma="http://schemas.microsoft.com/office/2006/metadata/properties/metaAttributes" ct:_="" ma:_="" ma:contentTypeName="Document" ma:contentTypeID="0x010100CFC5557DB7076C4F9C464F8A6FA3321A" ma:contentTypeVersion="21" ma:contentTypeDescription="Create a new document." ma:contentTypeScope="" ma:versionID="6c2611590181cec2bdf42b9405e42f9f">
  <xsd:schema xmlns:xsd="http://www.w3.org/2001/XMLSchema" xmlns:xs="http://www.w3.org/2001/XMLSchema" xmlns:p="http://schemas.microsoft.com/office/2006/metadata/properties" xmlns:ns2="985daa2e-53d8-4475-82b8-9c7d25324e34" targetNamespace="http://schemas.microsoft.com/office/2006/metadata/properties" ma:root="true" ma:fieldsID="87577735a49fbbb1e880d92c7652797e"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5A29CC5-6CA4-428A-A998-8ED8408F5EC7}"/>
</file>

<file path=customXml/itemProps2.xml><?xml version="1.0" encoding="utf-8"?>
<ds:datastoreItem xmlns:ds="http://schemas.openxmlformats.org/officeDocument/2006/customXml" ds:itemID="{56196EA3-280F-4887-B717-19312F9DE01F}"/>
</file>

<file path=customXml/itemProps3.xml><?xml version="1.0" encoding="utf-8"?>
<ds:datastoreItem xmlns:ds="http://schemas.openxmlformats.org/officeDocument/2006/customXml" ds:itemID="{326AC4A6-2282-4074-B275-A594BF825E78}"/>
</file>

<file path=customXml/itemProps4.xml><?xml version="1.0" encoding="utf-8"?>
<ds:datastoreItem xmlns:ds="http://schemas.openxmlformats.org/officeDocument/2006/customXml" ds:itemID="{3063EDE9-D15A-401F-8E4F-D6EE9AE0EEB9}"/>
</file>

<file path=docProps/app.xml><?xml version="1.0" encoding="utf-8"?>
<Properties xmlns="http://schemas.openxmlformats.org/officeDocument/2006/extended-properties" xmlns:vt="http://schemas.openxmlformats.org/officeDocument/2006/docPropsVTypes">
  <Template/>
  <TotalTime>13951</TotalTime>
  <Words>1389</Words>
  <Application>Microsoft Office PowerPoint</Application>
  <PresentationFormat>Presentación en pantalla (4:3)</PresentationFormat>
  <Paragraphs>153</Paragraphs>
  <Slides>16</Slides>
  <Notes>2</Notes>
  <HiddenSlides>0</HiddenSlides>
  <MMClips>0</MMClips>
  <ScaleCrop>false</ScaleCrop>
  <HeadingPairs>
    <vt:vector size="4" baseType="variant">
      <vt:variant>
        <vt:lpstr>Tema</vt:lpstr>
      </vt:variant>
      <vt:variant>
        <vt:i4>1</vt:i4>
      </vt:variant>
      <vt:variant>
        <vt:lpstr>Títulos de diapositiva</vt:lpstr>
      </vt:variant>
      <vt:variant>
        <vt:i4>16</vt:i4>
      </vt:variant>
    </vt:vector>
  </HeadingPairs>
  <TitlesOfParts>
    <vt:vector size="17" baseType="lpstr">
      <vt:lpstr>Vorlage Power Point</vt:lpstr>
      <vt:lpstr>Diapositiva 1</vt:lpstr>
      <vt:lpstr>Responses to consultation (I)</vt:lpstr>
      <vt:lpstr>Responses to consultation (II)</vt:lpstr>
      <vt:lpstr>CMP new proposal</vt:lpstr>
      <vt:lpstr>Thank you for your attention!</vt:lpstr>
      <vt:lpstr>Where can be applied the UIOLI procedure?</vt:lpstr>
      <vt:lpstr>Diapositiva 7</vt:lpstr>
      <vt:lpstr>Diapositiva 8</vt:lpstr>
      <vt:lpstr>Diapositiva 9</vt:lpstr>
      <vt:lpstr>Diapositiva 10</vt:lpstr>
      <vt:lpstr>Diapositiva 11</vt:lpstr>
      <vt:lpstr>Example</vt:lpstr>
      <vt:lpstr>Example</vt:lpstr>
      <vt:lpstr>Example</vt:lpstr>
      <vt:lpstr>Example</vt:lpstr>
      <vt:lpstr>Example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ENAULT BENOIT</dc:creator>
  <cp:lastModifiedBy>rpg</cp:lastModifiedBy>
  <cp:revision>937</cp:revision>
  <dcterms:modified xsi:type="dcterms:W3CDTF">2011-11-02T08:28:48Z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0x010100CFC5557DB7076C4F9C464F8A6FA3321A</vt:lpwstr>
  </property>
  <property fmtid="{D5CDD505-2E9C-101B-9397-08002B2CF9AE}" pid="3" name="_dlc_DocIdItemGuid">
    <vt:lpwstr>d17bd0f8-caf9-4a8c-93ca-890afa888876</vt:lpwstr>
  </property>
</Properties>
</file>